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59" r:id="rId3"/>
    <p:sldId id="257" r:id="rId4"/>
    <p:sldId id="258" r:id="rId5"/>
    <p:sldId id="261" r:id="rId6"/>
    <p:sldId id="268" r:id="rId7"/>
    <p:sldId id="269" r:id="rId8"/>
    <p:sldId id="260" r:id="rId9"/>
    <p:sldId id="262" r:id="rId10"/>
    <p:sldId id="263" r:id="rId11"/>
    <p:sldId id="264" r:id="rId12"/>
    <p:sldId id="265" r:id="rId13"/>
    <p:sldId id="272" r:id="rId14"/>
    <p:sldId id="274" r:id="rId15"/>
    <p:sldId id="273" r:id="rId16"/>
    <p:sldId id="275" r:id="rId17"/>
    <p:sldId id="276" r:id="rId18"/>
    <p:sldId id="277" r:id="rId19"/>
    <p:sldId id="278" r:id="rId20"/>
    <p:sldId id="279" r:id="rId21"/>
    <p:sldId id="270" r:id="rId22"/>
    <p:sldId id="266" r:id="rId23"/>
    <p:sldId id="267" r:id="rId24"/>
    <p:sldId id="280" r:id="rId25"/>
    <p:sldId id="271" r:id="rId26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NanumBarunGothic" panose="020B0603020101020101" pitchFamily="34" charset="-127"/>
      <p:regular r:id="rId32"/>
      <p:bold r:id="rId33"/>
    </p:embeddedFont>
    <p:embeddedFont>
      <p:font typeface="NanumBarunGothic Light" panose="020B0603020101020101" pitchFamily="34" charset="-127"/>
      <p:regular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4F4F"/>
    <a:srgbClr val="294E32"/>
    <a:srgbClr val="4F4F4F"/>
    <a:srgbClr val="274B30"/>
    <a:srgbClr val="1B9648"/>
    <a:srgbClr val="179648"/>
    <a:srgbClr val="00B050"/>
    <a:srgbClr val="4E8F00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73"/>
    <p:restoredTop sz="94650"/>
  </p:normalViewPr>
  <p:slideViewPr>
    <p:cSldViewPr snapToGrid="0" snapToObjects="1">
      <p:cViewPr varScale="1">
        <p:scale>
          <a:sx n="87" d="100"/>
          <a:sy n="87" d="100"/>
        </p:scale>
        <p:origin x="224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0CAEC6-7028-CB41-98AF-7B6B7C6113C5}" type="datetimeFigureOut">
              <a:rPr lang="en-KR" smtClean="0"/>
              <a:t>2020/04/04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AFF4D4-340D-4E4D-BC94-B94AC404F967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937309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제작자 노트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footer</a:t>
            </a:r>
            <a:r>
              <a:rPr lang="ko-KR" altLang="en-US" dirty="0"/>
              <a:t>의 날짜와 주차는 수동으로 입력 해 놓았습니다 </a:t>
            </a:r>
            <a:r>
              <a:rPr lang="en-US" altLang="ko-KR" dirty="0"/>
              <a:t>(YYYY</a:t>
            </a:r>
            <a:r>
              <a:rPr lang="ko-KR" altLang="en-US" dirty="0"/>
              <a:t>년 </a:t>
            </a:r>
            <a:r>
              <a:rPr lang="en-US" altLang="ko-KR" dirty="0"/>
              <a:t>MM</a:t>
            </a:r>
            <a:r>
              <a:rPr lang="ko-KR" altLang="en-US" dirty="0"/>
              <a:t>월 </a:t>
            </a:r>
            <a:r>
              <a:rPr lang="en-US" altLang="ko-KR" dirty="0"/>
              <a:t>DD</a:t>
            </a:r>
            <a:r>
              <a:rPr lang="ko-KR" altLang="en-US" dirty="0"/>
              <a:t>일 날짜 포맷을 지원하지 않음</a:t>
            </a:r>
            <a:r>
              <a:rPr lang="en-US" altLang="ko-KR" dirty="0"/>
              <a:t>).</a:t>
            </a:r>
            <a:r>
              <a:rPr lang="ko-KR" altLang="en-US" dirty="0"/>
              <a:t> 추후 편집 시 날짜 및 주차 바꿔주세요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8600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24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11282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제작자 노트</a:t>
            </a:r>
            <a:r>
              <a:rPr lang="en-US" altLang="ko-KR" dirty="0"/>
              <a:t>:</a:t>
            </a:r>
            <a:r>
              <a:rPr lang="ko-KR" altLang="en-US" dirty="0"/>
              <a:t> 상단 검은 </a:t>
            </a:r>
            <a:r>
              <a:rPr lang="en-US" altLang="ko-KR" dirty="0"/>
              <a:t>gradient</a:t>
            </a:r>
            <a:r>
              <a:rPr lang="ko-KR" altLang="en-US" dirty="0"/>
              <a:t>가 들어간 페이지는 </a:t>
            </a:r>
            <a:r>
              <a:rPr lang="en-US" altLang="ko-KR" dirty="0"/>
              <a:t>Titled</a:t>
            </a:r>
            <a:r>
              <a:rPr lang="ko-KR" altLang="en-US" dirty="0"/>
              <a:t> 페이지입니다</a:t>
            </a:r>
            <a:r>
              <a:rPr lang="en-US" altLang="ko-KR" dirty="0"/>
              <a:t>.</a:t>
            </a:r>
            <a:r>
              <a:rPr lang="ko-KR" altLang="en-US" dirty="0"/>
              <a:t> 마스터 슬라이드 참고하세요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86363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제작자 노트</a:t>
            </a:r>
            <a:r>
              <a:rPr lang="en-US" altLang="ko-KR" dirty="0"/>
              <a:t>:</a:t>
            </a:r>
            <a:r>
              <a:rPr lang="ko-KR" altLang="en-US" dirty="0"/>
              <a:t> 색상 변경 시 스포이트 툴 활용하세요</a:t>
            </a:r>
            <a:r>
              <a:rPr lang="en-US" altLang="ko-KR" dirty="0"/>
              <a:t>.</a:t>
            </a:r>
            <a:r>
              <a:rPr lang="ko-KR" altLang="en-US" dirty="0"/>
              <a:t> 컬러 코드 잊어버렸어요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6079077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제작자 노트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 </a:t>
            </a:r>
            <a:r>
              <a:rPr lang="ko-KR" altLang="en-US" dirty="0"/>
              <a:t>각자 자기 파트 추가해주세요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16879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KR" dirty="0"/>
              <a:t>4.36cm from top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34424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16897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25398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KR" dirty="0"/>
              <a:t>5.12cm from top</a:t>
            </a:r>
          </a:p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12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205686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FF4D4-340D-4E4D-BC94-B94AC404F967}" type="slidenum">
              <a:rPr lang="en-KR" smtClean="0"/>
              <a:t>13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028527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BE6CBD-A923-5C4D-9C32-CAA1FA2B1380}"/>
              </a:ext>
            </a:extLst>
          </p:cNvPr>
          <p:cNvSpPr/>
          <p:nvPr userDrawn="1"/>
        </p:nvSpPr>
        <p:spPr>
          <a:xfrm>
            <a:off x="0" y="0"/>
            <a:ext cx="12192000" cy="1656522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85000"/>
                  <a:lumOff val="15000"/>
                </a:schemeClr>
              </a:gs>
              <a:gs pos="55000">
                <a:schemeClr val="tx2">
                  <a:lumMod val="1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52308"/>
            <a:ext cx="10515600" cy="1151906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234872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71206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89274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47250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961730-EDDC-7043-A4B4-54C6735D2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878057-8C7D-F447-9134-377DDE5F5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817CC4-CAD2-7646-B7D2-BD11408EC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898535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6990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21932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18162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293317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50107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307874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79838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defRPr>
            </a:lvl1pPr>
          </a:lstStyle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defRPr>
            </a:lvl1pPr>
          </a:lstStyle>
          <a:p>
            <a:fld id="{BE41AEF0-2F8E-FC4B-B928-C3C6F3D543B0}" type="slidenum">
              <a:rPr lang="en-KR" smtClean="0"/>
              <a:pPr/>
              <a:t>‹#›</a:t>
            </a:fld>
            <a:endParaRPr lang="en-KR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53DDF37-F184-0A46-988E-FEA55F4E07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defRPr>
            </a:lvl1pPr>
          </a:lstStyle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947033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423D9-E543-8C44-8FD6-2E9BBEC622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주간 보고</a:t>
            </a:r>
            <a:endParaRPr lang="en-K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6AA56-AF0A-3546-9686-DC3AA6AB78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endParaRPr lang="en-KR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A987F6-0C0D-9846-95B6-C27994AF1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2020년 4월 4일 - 3주차 주간 보고</a:t>
            </a:r>
            <a:endParaRPr lang="en-K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A14FD5-495A-5F46-8A99-7C72757E5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>
                <a:cs typeface="Verdana" panose="020B0604030504040204" pitchFamily="34" charset="0"/>
              </a:rPr>
              <a:t>캡스톤 디자인</a:t>
            </a:r>
            <a:r>
              <a:rPr lang="en-US" altLang="ko-KR" dirty="0">
                <a:cs typeface="Verdana" panose="020B0604030504040204" pitchFamily="34" charset="0"/>
              </a:rPr>
              <a:t>: 6</a:t>
            </a:r>
            <a:r>
              <a:rPr lang="ko-KR" altLang="en-US" dirty="0">
                <a:cs typeface="Verdana" panose="020B0604030504040204" pitchFamily="34" charset="0"/>
              </a:rPr>
              <a:t>조 왕밤빵밤빵</a:t>
            </a:r>
            <a:endParaRPr lang="en-KR" dirty="0">
              <a:cs typeface="Verdana" panose="020B060403050404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566B0-79D3-2142-B03E-CA59C12C0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</a:t>
            </a:fld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164246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10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데이터 흐름</a:t>
            </a:r>
            <a:r>
              <a:rPr lang="en-US" altLang="ko-KR" dirty="0"/>
              <a:t>(3)</a:t>
            </a:r>
            <a:r>
              <a:rPr lang="ko-KR" altLang="en-US" dirty="0"/>
              <a:t> </a:t>
            </a:r>
            <a:endParaRPr lang="en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4608C6-CEB9-8043-8984-B2EB15B4B621}"/>
              </a:ext>
            </a:extLst>
          </p:cNvPr>
          <p:cNvSpPr txBox="1"/>
          <p:nvPr/>
        </p:nvSpPr>
        <p:spPr>
          <a:xfrm>
            <a:off x="1426265" y="1843950"/>
            <a:ext cx="933947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저수준 데이터 분석 엔진 출력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모바일 애플리케이션 출력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추출된 특징점들을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field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로 가지는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POJO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모바일 애플리케이션 출력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서버 입력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직렬화된 단일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JSON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객체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Features property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는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{‘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추출된 특징점의 이름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’: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‘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값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’}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쌍의 배열로 이루어짐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50141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11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데이터 흐름</a:t>
            </a:r>
            <a:r>
              <a:rPr lang="en-US" altLang="ko-KR" dirty="0"/>
              <a:t>(4)</a:t>
            </a:r>
            <a:r>
              <a:rPr lang="ko-KR" altLang="en-US" dirty="0"/>
              <a:t> </a:t>
            </a:r>
            <a:endParaRPr lang="en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4608C6-CEB9-8043-8984-B2EB15B4B621}"/>
              </a:ext>
            </a:extLst>
          </p:cNvPr>
          <p:cNvSpPr txBox="1"/>
          <p:nvPr/>
        </p:nvSpPr>
        <p:spPr>
          <a:xfrm>
            <a:off x="1426265" y="1843950"/>
            <a:ext cx="933947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서버 입력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고수준 데이터 분석 엔진 입력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Parse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된 자바스크립트 객체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각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property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는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{‘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추출된 특징점의 이름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’: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‘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값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’}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의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key/value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쌍으로 이루어짐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lvl="1"/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고수준 데이터 분석 엔진 출력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Repository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입력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최종 추출된 결과를 가지는 자바스크립트 객체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사용자가 식별할 수 있는 유의미한 데이터의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key/value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쌍으로 이루어짐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lvl="1"/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lvl="1"/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72652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12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모바일 애플리케이션</a:t>
            </a:r>
            <a:endParaRPr lang="en-K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E95C46-C6B8-A242-9209-A7D0C9313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1768772"/>
            <a:ext cx="5029200" cy="4292600"/>
          </a:xfrm>
          <a:prstGeom prst="rect">
            <a:avLst/>
          </a:prstGeom>
        </p:spPr>
      </p:pic>
      <p:sp>
        <p:nvSpPr>
          <p:cNvPr id="9" name="직사각형 5">
            <a:extLst>
              <a:ext uri="{FF2B5EF4-FFF2-40B4-BE49-F238E27FC236}">
                <a16:creationId xmlns:a16="http://schemas.microsoft.com/office/drawing/2014/main" id="{5D4BBCCD-D0D5-864D-B96B-3D4AD03C07FB}"/>
              </a:ext>
            </a:extLst>
          </p:cNvPr>
          <p:cNvSpPr/>
          <p:nvPr/>
        </p:nvSpPr>
        <p:spPr>
          <a:xfrm>
            <a:off x="1180730" y="1568717"/>
            <a:ext cx="94547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클린 아키텍처 적용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031088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13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모바일 애플리케이션</a:t>
            </a:r>
            <a:r>
              <a:rPr lang="en-US" altLang="ko-KR" dirty="0"/>
              <a:t>(2)</a:t>
            </a:r>
            <a:endParaRPr lang="en-K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3EF44D-2199-3A47-90AA-66B1D07E6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614" y="2133330"/>
            <a:ext cx="7824771" cy="3669331"/>
          </a:xfrm>
          <a:prstGeom prst="rect">
            <a:avLst/>
          </a:prstGeom>
        </p:spPr>
      </p:pic>
      <p:sp>
        <p:nvSpPr>
          <p:cNvPr id="9" name="직사각형 5">
            <a:extLst>
              <a:ext uri="{FF2B5EF4-FFF2-40B4-BE49-F238E27FC236}">
                <a16:creationId xmlns:a16="http://schemas.microsoft.com/office/drawing/2014/main" id="{3530DE55-139E-CD40-8A09-37857D343E78}"/>
              </a:ext>
            </a:extLst>
          </p:cNvPr>
          <p:cNvSpPr/>
          <p:nvPr/>
        </p:nvSpPr>
        <p:spPr>
          <a:xfrm>
            <a:off x="1180730" y="1568717"/>
            <a:ext cx="94547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클린 아키텍처 적용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568035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14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모바일 애플리케이션</a:t>
            </a:r>
            <a:r>
              <a:rPr lang="en-US" altLang="ko-KR" dirty="0"/>
              <a:t>(3)</a:t>
            </a:r>
            <a:endParaRPr lang="en-KR" dirty="0"/>
          </a:p>
        </p:txBody>
      </p:sp>
      <p:sp>
        <p:nvSpPr>
          <p:cNvPr id="7" name="직사각형 5">
            <a:extLst>
              <a:ext uri="{FF2B5EF4-FFF2-40B4-BE49-F238E27FC236}">
                <a16:creationId xmlns:a16="http://schemas.microsoft.com/office/drawing/2014/main" id="{A9DE4BF1-D2E2-DD4F-9FBE-70EC0943FC02}"/>
              </a:ext>
            </a:extLst>
          </p:cNvPr>
          <p:cNvSpPr/>
          <p:nvPr/>
        </p:nvSpPr>
        <p:spPr>
          <a:xfrm>
            <a:off x="1180730" y="1568717"/>
            <a:ext cx="9454718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클린 아키텍처 적용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도입 계기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추후 기능 확장과 테스트에 대비해야 한다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코드가 정해진 일만 해야 디버그가 용이하다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코드가 정해진 곳에 있어야 디버그가 용이하다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코드는 작성하는 시간보다 읽는 시간이 훨씬 더 길다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중구난방으로 짜여진 코드는 볼 때마다 기분이 안 좋다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아키텍처를 도입해서 얻는 이익이 그 비용을 항상 크게 상회했다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(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경험상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).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lvl="2"/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000087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15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모바일 애플리케이션</a:t>
            </a:r>
            <a:r>
              <a:rPr lang="en-US" altLang="ko-KR" dirty="0"/>
              <a:t>(4)</a:t>
            </a:r>
            <a:endParaRPr lang="en-KR" dirty="0"/>
          </a:p>
        </p:txBody>
      </p:sp>
      <p:sp>
        <p:nvSpPr>
          <p:cNvPr id="7" name="직사각형 5">
            <a:extLst>
              <a:ext uri="{FF2B5EF4-FFF2-40B4-BE49-F238E27FC236}">
                <a16:creationId xmlns:a16="http://schemas.microsoft.com/office/drawing/2014/main" id="{A9DE4BF1-D2E2-DD4F-9FBE-70EC0943FC02}"/>
              </a:ext>
            </a:extLst>
          </p:cNvPr>
          <p:cNvSpPr/>
          <p:nvPr/>
        </p:nvSpPr>
        <p:spPr>
          <a:xfrm>
            <a:off x="1180730" y="1568717"/>
            <a:ext cx="945471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클린 아키텍처 적용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프로젝트 구성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멀티 모듈로 구성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App: presentation layer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Domain: enterprise/application business rule layer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Data: Interfaces adapters + framework drivers layer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Common: global to all modules</a:t>
            </a:r>
          </a:p>
          <a:p>
            <a:pPr lvl="2"/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EBCDA25-453D-F94E-AE1A-D8C1F8FA9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850" y="3733845"/>
            <a:ext cx="46863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81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16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모바일 애플리케이션</a:t>
            </a:r>
            <a:r>
              <a:rPr lang="en-US" altLang="ko-KR" dirty="0"/>
              <a:t>(5)</a:t>
            </a:r>
            <a:endParaRPr lang="en-KR" dirty="0"/>
          </a:p>
        </p:txBody>
      </p:sp>
      <p:sp>
        <p:nvSpPr>
          <p:cNvPr id="7" name="직사각형 5">
            <a:extLst>
              <a:ext uri="{FF2B5EF4-FFF2-40B4-BE49-F238E27FC236}">
                <a16:creationId xmlns:a16="http://schemas.microsoft.com/office/drawing/2014/main" id="{A9DE4BF1-D2E2-DD4F-9FBE-70EC0943FC02}"/>
              </a:ext>
            </a:extLst>
          </p:cNvPr>
          <p:cNvSpPr/>
          <p:nvPr/>
        </p:nvSpPr>
        <p:spPr>
          <a:xfrm>
            <a:off x="1180730" y="1568717"/>
            <a:ext cx="94547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클린 아키텍처 적용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Presentation Layer: </a:t>
            </a:r>
            <a:r>
              <a:rPr lang="ko-KR" altLang="en-US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액티비티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,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ko-KR" altLang="en-US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프래그먼트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,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ko-KR" altLang="en-US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뷰모델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설계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50F9BFB-1AFA-0640-A6A0-950412AF582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3086" y="2844010"/>
            <a:ext cx="7445828" cy="263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37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17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모바일 애플리케이션</a:t>
            </a:r>
            <a:r>
              <a:rPr lang="en-US" altLang="ko-KR" dirty="0"/>
              <a:t>(6)</a:t>
            </a:r>
            <a:endParaRPr lang="en-KR" dirty="0"/>
          </a:p>
        </p:txBody>
      </p:sp>
      <p:sp>
        <p:nvSpPr>
          <p:cNvPr id="7" name="직사각형 5">
            <a:extLst>
              <a:ext uri="{FF2B5EF4-FFF2-40B4-BE49-F238E27FC236}">
                <a16:creationId xmlns:a16="http://schemas.microsoft.com/office/drawing/2014/main" id="{A9DE4BF1-D2E2-DD4F-9FBE-70EC0943FC02}"/>
              </a:ext>
            </a:extLst>
          </p:cNvPr>
          <p:cNvSpPr/>
          <p:nvPr/>
        </p:nvSpPr>
        <p:spPr>
          <a:xfrm>
            <a:off x="1180730" y="1568717"/>
            <a:ext cx="94547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클린 아키텍처 적용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Domain Layer: </a:t>
            </a:r>
            <a:r>
              <a:rPr lang="ko-KR" altLang="en-US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엔티티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,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ko-KR" altLang="en-US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유스케이스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,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매니저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,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저장소 정의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9E3CD5-D50A-2146-B2C1-BAF3DE5FCAC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3810" y="2276604"/>
            <a:ext cx="6194593" cy="400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5158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18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모바일 애플리케이션</a:t>
            </a:r>
            <a:r>
              <a:rPr lang="en-US" altLang="ko-KR" dirty="0"/>
              <a:t>(7)</a:t>
            </a:r>
            <a:endParaRPr lang="en-KR" dirty="0"/>
          </a:p>
        </p:txBody>
      </p:sp>
      <p:sp>
        <p:nvSpPr>
          <p:cNvPr id="7" name="직사각형 5">
            <a:extLst>
              <a:ext uri="{FF2B5EF4-FFF2-40B4-BE49-F238E27FC236}">
                <a16:creationId xmlns:a16="http://schemas.microsoft.com/office/drawing/2014/main" id="{A9DE4BF1-D2E2-DD4F-9FBE-70EC0943FC02}"/>
              </a:ext>
            </a:extLst>
          </p:cNvPr>
          <p:cNvSpPr/>
          <p:nvPr/>
        </p:nvSpPr>
        <p:spPr>
          <a:xfrm>
            <a:off x="1180730" y="1568717"/>
            <a:ext cx="94547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클린 아키텍처 적용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Data Layer: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저장소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,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데이터 소스 구현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82655E-9C2D-ED46-B5B2-9D0DEDD0F76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3724" y="2933529"/>
            <a:ext cx="7788729" cy="193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151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19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모바일 애플리케이션</a:t>
            </a:r>
            <a:r>
              <a:rPr lang="en-US" altLang="ko-KR" dirty="0"/>
              <a:t>(8)</a:t>
            </a:r>
            <a:endParaRPr lang="en-KR" dirty="0"/>
          </a:p>
        </p:txBody>
      </p:sp>
      <p:sp>
        <p:nvSpPr>
          <p:cNvPr id="7" name="직사각형 5">
            <a:extLst>
              <a:ext uri="{FF2B5EF4-FFF2-40B4-BE49-F238E27FC236}">
                <a16:creationId xmlns:a16="http://schemas.microsoft.com/office/drawing/2014/main" id="{A9DE4BF1-D2E2-DD4F-9FBE-70EC0943FC02}"/>
              </a:ext>
            </a:extLst>
          </p:cNvPr>
          <p:cNvSpPr/>
          <p:nvPr/>
        </p:nvSpPr>
        <p:spPr>
          <a:xfrm>
            <a:off x="1180730" y="1568717"/>
            <a:ext cx="945471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라이브러리 작성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Android-essentials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기본으로 제공되지 않는 기능들을 직접 구현해 라이브러리로 분리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현재 탭 기반 독립 </a:t>
            </a:r>
            <a:r>
              <a:rPr lang="ko-KR" altLang="en-US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백스택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네비게이션을 지원하는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navigation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모듈 구현 완료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  <p:pic>
        <p:nvPicPr>
          <p:cNvPr id="12" name="Picture 1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B1964BA-C622-8942-AB27-1AFA5C8B088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0110" y="3056659"/>
            <a:ext cx="6791779" cy="306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436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310842-C9D0-4A46-87AB-44E9F1373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5C3AD8-B9AC-DC44-AA09-10493BA39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FCF719-E7EC-1041-95C7-18BA1B07B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2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D7967D-568A-0C42-8B76-3859A5519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요약</a:t>
            </a:r>
            <a:endParaRPr lang="en-KR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2C7399-206C-2F48-B356-695622917964}"/>
              </a:ext>
            </a:extLst>
          </p:cNvPr>
          <p:cNvGrpSpPr/>
          <p:nvPr/>
        </p:nvGrpSpPr>
        <p:grpSpPr>
          <a:xfrm>
            <a:off x="1542727" y="2016015"/>
            <a:ext cx="9106545" cy="1200330"/>
            <a:chOff x="1968285" y="2621043"/>
            <a:chExt cx="7697491" cy="80795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041AB2D-FBEC-B749-8DC1-8A45C3001221}"/>
                </a:ext>
              </a:extLst>
            </p:cNvPr>
            <p:cNvSpPr/>
            <p:nvPr/>
          </p:nvSpPr>
          <p:spPr>
            <a:xfrm>
              <a:off x="1968285" y="2621045"/>
              <a:ext cx="1906291" cy="80795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족부 센서 모듈</a:t>
              </a:r>
              <a:endParaRPr lang="en-KR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BEDDCFE-D331-DA46-90F5-190C55AFBF36}"/>
                </a:ext>
              </a:extLst>
            </p:cNvPr>
            <p:cNvSpPr/>
            <p:nvPr/>
          </p:nvSpPr>
          <p:spPr>
            <a:xfrm>
              <a:off x="4863885" y="2621044"/>
              <a:ext cx="1906291" cy="46601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모바일 애플리케이션</a:t>
              </a:r>
              <a:endParaRPr lang="en-KR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0E8B46B-93D3-AE4F-A36B-4429EA9EAEEF}"/>
                </a:ext>
              </a:extLst>
            </p:cNvPr>
            <p:cNvSpPr/>
            <p:nvPr/>
          </p:nvSpPr>
          <p:spPr>
            <a:xfrm>
              <a:off x="7759485" y="2621043"/>
              <a:ext cx="1906291" cy="46601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API</a:t>
              </a:r>
              <a:r>
                <a:rPr lang="ko-KR" altLang="en-US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서버</a:t>
              </a:r>
              <a:endParaRPr lang="en-KR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45CF73D-9443-5041-867F-46138E0F50EB}"/>
                </a:ext>
              </a:extLst>
            </p:cNvPr>
            <p:cNvCxnSpPr>
              <a:cxnSpLocks/>
              <a:stCxn id="6" idx="3"/>
            </p:cNvCxnSpPr>
            <p:nvPr/>
          </p:nvCxnSpPr>
          <p:spPr>
            <a:xfrm>
              <a:off x="3874576" y="3025022"/>
              <a:ext cx="989308" cy="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F6D5CF3-9F1A-2C40-88BB-5E31E3BE2696}"/>
                </a:ext>
              </a:extLst>
            </p:cNvPr>
            <p:cNvCxnSpPr/>
            <p:nvPr/>
          </p:nvCxnSpPr>
          <p:spPr>
            <a:xfrm>
              <a:off x="6770176" y="3025023"/>
              <a:ext cx="989309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37876DD-ED6F-904A-9F76-2761C91746B0}"/>
              </a:ext>
            </a:extLst>
          </p:cNvPr>
          <p:cNvSpPr txBox="1"/>
          <p:nvPr/>
        </p:nvSpPr>
        <p:spPr>
          <a:xfrm>
            <a:off x="1450994" y="4045630"/>
            <a:ext cx="6357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저희 팀 왕밤빵밤빵은 </a:t>
            </a:r>
            <a:r>
              <a:rPr 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Preshoes</a:t>
            </a:r>
            <a:r>
              <a:rPr lang="en-US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프로젝트를 진행합니다</a:t>
            </a:r>
            <a:r>
              <a:rPr lang="en-US" altLang="ko-KR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</a:p>
          <a:p>
            <a:endParaRPr lang="en-US" altLang="ko-KR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r>
              <a:rPr lang="en-US" altLang="ko-KR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Preshoes</a:t>
            </a:r>
            <a:r>
              <a:rPr lang="ko-KR" altLang="en-US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는 사용자의 신발에 부착된 센서 패드를 사용</a:t>
            </a:r>
            <a:r>
              <a:rPr lang="en-US" altLang="ko-KR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, </a:t>
            </a:r>
          </a:p>
          <a:p>
            <a:r>
              <a:rPr lang="ko-KR" altLang="en-US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걸음걸이와 자세 등을 분석해 진단과 조언을 제시하는 서비스입니다</a:t>
            </a:r>
            <a:r>
              <a:rPr lang="en-US" altLang="ko-KR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  <a:endParaRPr lang="ko-KR" altLang="en-US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092B38-96B3-1A4E-AB0F-1EA64F6289EF}"/>
              </a:ext>
            </a:extLst>
          </p:cNvPr>
          <p:cNvSpPr/>
          <p:nvPr/>
        </p:nvSpPr>
        <p:spPr>
          <a:xfrm>
            <a:off x="4968377" y="2779235"/>
            <a:ext cx="2255245" cy="4371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저수준 데이터 분석기</a:t>
            </a:r>
            <a:endParaRPr lang="en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6FB85A-D924-AF40-8566-A5B93ADB0E7D}"/>
              </a:ext>
            </a:extLst>
          </p:cNvPr>
          <p:cNvSpPr/>
          <p:nvPr/>
        </p:nvSpPr>
        <p:spPr>
          <a:xfrm>
            <a:off x="8394026" y="2778756"/>
            <a:ext cx="2255245" cy="4371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고수준 데이터 분석기</a:t>
            </a:r>
            <a:endParaRPr lang="en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49417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20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모바일 애플리케이션</a:t>
            </a:r>
            <a:r>
              <a:rPr lang="en-US" altLang="ko-KR" dirty="0"/>
              <a:t>(9)</a:t>
            </a:r>
            <a:endParaRPr lang="en-KR" dirty="0"/>
          </a:p>
        </p:txBody>
      </p:sp>
      <p:sp>
        <p:nvSpPr>
          <p:cNvPr id="7" name="직사각형 5">
            <a:extLst>
              <a:ext uri="{FF2B5EF4-FFF2-40B4-BE49-F238E27FC236}">
                <a16:creationId xmlns:a16="http://schemas.microsoft.com/office/drawing/2014/main" id="{A9DE4BF1-D2E2-DD4F-9FBE-70EC0943FC02}"/>
              </a:ext>
            </a:extLst>
          </p:cNvPr>
          <p:cNvSpPr/>
          <p:nvPr/>
        </p:nvSpPr>
        <p:spPr>
          <a:xfrm>
            <a:off x="1180730" y="1568717"/>
            <a:ext cx="945471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라이브러리 작성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Android-essentials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앱의 부피를 줄이고자 다른 재활용 가능한 모듈을 모두 분리하고자 함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발의 압력 분포를 보여주는 안드로이드 </a:t>
            </a:r>
            <a:r>
              <a:rPr lang="ko-KR" altLang="en-US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커스텀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뷰인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footage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모듈 구현 예정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864572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21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데이터 분석기</a:t>
            </a:r>
            <a:endParaRPr lang="en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178B39-3E82-484C-8C75-5CC0CD6AF943}"/>
              </a:ext>
            </a:extLst>
          </p:cNvPr>
          <p:cNvSpPr/>
          <p:nvPr/>
        </p:nvSpPr>
        <p:spPr>
          <a:xfrm>
            <a:off x="1180730" y="1568717"/>
            <a:ext cx="945471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저수준 데이터 분석기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: client-side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COP (Center of Pressure)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을 통한 특징점 추출 후 서버로 전송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lvl="1"/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고수준 데이터 분석기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: server-side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저수준 데이터 분석기로부터 받은 데이터로 패턴을 분석하여 걸음걸이 유형 및 추후 발생 질병 예측 알고리즘을 구현하여 분석한 데이터를 모바일 앱으로 전송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lvl="1"/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109398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22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센서 모듈</a:t>
            </a:r>
            <a:endParaRPr lang="en-KR" dirty="0"/>
          </a:p>
        </p:txBody>
      </p:sp>
      <p:sp>
        <p:nvSpPr>
          <p:cNvPr id="6" name="직사각형 7">
            <a:extLst>
              <a:ext uri="{FF2B5EF4-FFF2-40B4-BE49-F238E27FC236}">
                <a16:creationId xmlns:a16="http://schemas.microsoft.com/office/drawing/2014/main" id="{6521FEB1-5288-1843-9B42-CFB943E9AB6B}"/>
              </a:ext>
            </a:extLst>
          </p:cNvPr>
          <p:cNvSpPr/>
          <p:nvPr/>
        </p:nvSpPr>
        <p:spPr>
          <a:xfrm>
            <a:off x="1180800" y="1569600"/>
            <a:ext cx="933947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Velostat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을 이용한 감압 센서 제작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Velostat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: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압력에 따라 전류가 통하는 물질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구리 테이프 사이에 </a:t>
            </a:r>
            <a:r>
              <a:rPr lang="en-US" altLang="ko-KR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velostat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을 끼워 넣어 압력에 따른 전류 흐름 측정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.</a:t>
            </a:r>
          </a:p>
          <a:p>
            <a:pPr lvl="1"/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4X4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구조로 회로를 제작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각 센서를 보드의 아날로그 핀에 연결하여 전류의 흐름을 측정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측정된 값을 데이터화 시켜 모바일 어플리케이션으로 블루투스 통신을 통해 전달 함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50346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23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API </a:t>
            </a:r>
            <a:r>
              <a:rPr lang="ko-KR" altLang="en-US" dirty="0"/>
              <a:t>서버</a:t>
            </a:r>
            <a:endParaRPr lang="en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BA9FA5-D2A0-F54B-A168-C3032F460C2D}"/>
              </a:ext>
            </a:extLst>
          </p:cNvPr>
          <p:cNvSpPr txBox="1"/>
          <p:nvPr/>
        </p:nvSpPr>
        <p:spPr>
          <a:xfrm>
            <a:off x="1180800" y="1569600"/>
            <a:ext cx="974106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서버 구축 </a:t>
            </a:r>
            <a:endParaRPr lang="en-US" altLang="ko-KR" dirty="0">
              <a:latin typeface="NanumBarunGothic 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anumBarunGothic Light"/>
              </a:rPr>
              <a:t>AWS</a:t>
            </a:r>
            <a:r>
              <a:rPr lang="ko-KR" altLang="en-US" dirty="0">
                <a:latin typeface="NanumBarunGothic Light"/>
              </a:rPr>
              <a:t> </a:t>
            </a:r>
            <a:r>
              <a:rPr lang="en-US" altLang="ko-KR" dirty="0">
                <a:latin typeface="NanumBarunGothic Light"/>
              </a:rPr>
              <a:t>EC2</a:t>
            </a:r>
            <a:r>
              <a:rPr lang="ko-KR" altLang="en-US" dirty="0">
                <a:latin typeface="NanumBarunGothic Light"/>
              </a:rPr>
              <a:t> 서버 이용 </a:t>
            </a:r>
            <a:endParaRPr lang="en-US" altLang="ko-KR" dirty="0">
              <a:latin typeface="NanumBarunGothic Light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NanumBarunGothic Light"/>
              </a:rPr>
              <a:t>Node.j.s</a:t>
            </a:r>
            <a:r>
              <a:rPr lang="en-US" altLang="ko-KR" dirty="0">
                <a:latin typeface="NanumBarunGothic Light"/>
              </a:rPr>
              <a:t> </a:t>
            </a:r>
            <a:r>
              <a:rPr lang="ko-KR" altLang="en-US" dirty="0">
                <a:latin typeface="NanumBarunGothic Light"/>
              </a:rPr>
              <a:t>와 </a:t>
            </a:r>
            <a:r>
              <a:rPr lang="en-US" altLang="ko-KR" dirty="0">
                <a:latin typeface="NanumBarunGothic Light"/>
              </a:rPr>
              <a:t>SQLite3 </a:t>
            </a:r>
            <a:r>
              <a:rPr lang="ko-KR" altLang="en-US" dirty="0">
                <a:latin typeface="NanumBarunGothic Light"/>
              </a:rPr>
              <a:t>를 연동하여 개발하고 있음</a:t>
            </a:r>
            <a:r>
              <a:rPr lang="en-US" altLang="ko-KR" dirty="0">
                <a:latin typeface="NanumBarunGothic Light"/>
              </a:rPr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내부에 있는 템플릿 활용</a:t>
            </a:r>
            <a:endParaRPr lang="en-US" altLang="ko-KR" dirty="0">
              <a:latin typeface="NanumBarunGothic Light"/>
            </a:endParaRPr>
          </a:p>
          <a:p>
            <a:endParaRPr lang="en-US" altLang="ko-KR" dirty="0">
              <a:latin typeface="NanumBarunGothic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기능 구체화 </a:t>
            </a:r>
            <a:endParaRPr lang="en-US" altLang="ko-KR" dirty="0">
              <a:latin typeface="NanumBarunGothic 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데이터 처리</a:t>
            </a:r>
            <a:endParaRPr lang="en-US" altLang="ko-KR" dirty="0">
              <a:latin typeface="NanumBarunGothic Light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기존의 계획했던  회원데이터베이스 저장</a:t>
            </a:r>
            <a:r>
              <a:rPr lang="en-US" altLang="ko-KR" dirty="0">
                <a:latin typeface="NanumBarunGothic Light"/>
              </a:rPr>
              <a:t>, </a:t>
            </a:r>
            <a:r>
              <a:rPr lang="ko-KR" altLang="en-US" dirty="0">
                <a:latin typeface="NanumBarunGothic Light"/>
              </a:rPr>
              <a:t>측정된 데이터 저장소</a:t>
            </a:r>
            <a:r>
              <a:rPr lang="en-US" altLang="ko-KR" dirty="0">
                <a:latin typeface="NanumBarunGothic Light"/>
              </a:rPr>
              <a:t> </a:t>
            </a:r>
            <a:r>
              <a:rPr lang="ko-KR" altLang="en-US" dirty="0">
                <a:latin typeface="NanumBarunGothic Light"/>
              </a:rPr>
              <a:t>뿐만 아니라 최근에 데이터 분석파트가 생기면서 서버가 처리해야할 항목이 늘어남으로써 데이터 </a:t>
            </a:r>
            <a:r>
              <a:rPr lang="ko-KR" altLang="en-US" dirty="0" err="1">
                <a:latin typeface="NanumBarunGothic Light"/>
              </a:rPr>
              <a:t>분석파트와</a:t>
            </a:r>
            <a:r>
              <a:rPr lang="ko-KR" altLang="en-US" dirty="0">
                <a:latin typeface="NanumBarunGothic Light"/>
              </a:rPr>
              <a:t> 협업할 예정</a:t>
            </a:r>
            <a:r>
              <a:rPr lang="en-US" altLang="ko-KR" dirty="0">
                <a:latin typeface="NanumBarunGothic Light"/>
              </a:rPr>
              <a:t>.</a:t>
            </a:r>
          </a:p>
          <a:p>
            <a:r>
              <a:rPr lang="ko-KR" altLang="en-US" dirty="0">
                <a:latin typeface="NanumBarunGothic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54433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24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API </a:t>
            </a:r>
            <a:r>
              <a:rPr lang="ko-KR" altLang="en-US" dirty="0"/>
              <a:t>서버</a:t>
            </a:r>
            <a:r>
              <a:rPr lang="en-US" altLang="ko-KR" dirty="0"/>
              <a:t>(2)</a:t>
            </a:r>
            <a:endParaRPr lang="en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BA9FA5-D2A0-F54B-A168-C3032F460C2D}"/>
              </a:ext>
            </a:extLst>
          </p:cNvPr>
          <p:cNvSpPr txBox="1"/>
          <p:nvPr/>
        </p:nvSpPr>
        <p:spPr>
          <a:xfrm>
            <a:off x="1180800" y="1569600"/>
            <a:ext cx="974106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기능 구체화 </a:t>
            </a:r>
            <a:endParaRPr lang="en-US" altLang="ko-KR" dirty="0">
              <a:latin typeface="NanumBarunGothic 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데이터 처리</a:t>
            </a:r>
            <a:r>
              <a:rPr lang="en-US" altLang="ko-KR" dirty="0">
                <a:latin typeface="NanumBarunGothic Light"/>
              </a:rPr>
              <a:t>(2)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센서모듈에서 넘어오는 </a:t>
            </a:r>
            <a:r>
              <a:rPr lang="en-US" altLang="ko-KR" dirty="0">
                <a:latin typeface="NanumBarunGothic Light"/>
              </a:rPr>
              <a:t>raw data</a:t>
            </a:r>
            <a:r>
              <a:rPr lang="ko-KR" altLang="en-US" dirty="0" err="1">
                <a:latin typeface="NanumBarunGothic Light"/>
              </a:rPr>
              <a:t>를</a:t>
            </a:r>
            <a:r>
              <a:rPr lang="ko-KR" altLang="en-US" dirty="0">
                <a:latin typeface="NanumBarunGothic Light"/>
              </a:rPr>
              <a:t> 데이터분석 파트에서 자체적인 알고리즘 혹은 함수를 이용하여 수치를 가공한 뒤</a:t>
            </a:r>
            <a:r>
              <a:rPr lang="en-US" altLang="ko-KR" dirty="0">
                <a:latin typeface="NanumBarunGothic Light"/>
              </a:rPr>
              <a:t>, </a:t>
            </a:r>
            <a:r>
              <a:rPr lang="ko-KR" altLang="en-US" dirty="0">
                <a:latin typeface="NanumBarunGothic Light"/>
              </a:rPr>
              <a:t>서버로 보내주면 수치에 따라 걸음걸이패턴을 결정하고</a:t>
            </a:r>
            <a:r>
              <a:rPr lang="en-US" altLang="ko-KR" dirty="0">
                <a:latin typeface="NanumBarunGothic Light"/>
              </a:rPr>
              <a:t>, </a:t>
            </a:r>
            <a:r>
              <a:rPr lang="ko-KR" altLang="en-US" dirty="0">
                <a:latin typeface="NanumBarunGothic Light"/>
              </a:rPr>
              <a:t>유발되는 질병 리스트</a:t>
            </a:r>
            <a:r>
              <a:rPr lang="en-US" altLang="ko-KR" dirty="0">
                <a:latin typeface="NanumBarunGothic Light"/>
              </a:rPr>
              <a:t>(?)</a:t>
            </a:r>
            <a:r>
              <a:rPr lang="ko-KR" altLang="en-US" dirty="0" err="1">
                <a:latin typeface="NanumBarunGothic Light"/>
              </a:rPr>
              <a:t>를</a:t>
            </a:r>
            <a:r>
              <a:rPr lang="ko-KR" altLang="en-US" dirty="0">
                <a:latin typeface="NanumBarunGothic Light"/>
              </a:rPr>
              <a:t> 다시 클라이언트에 전달</a:t>
            </a:r>
            <a:r>
              <a:rPr lang="en-US" altLang="ko-KR" dirty="0">
                <a:latin typeface="NanumBarunGothic Light"/>
              </a:rPr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이로써 만들어진 보고서를 저장하여 </a:t>
            </a:r>
            <a:r>
              <a:rPr lang="en-US" altLang="ko-KR" dirty="0">
                <a:latin typeface="NanumBarunGothic Light"/>
              </a:rPr>
              <a:t>,  </a:t>
            </a:r>
            <a:r>
              <a:rPr lang="ko-KR" altLang="en-US" dirty="0">
                <a:latin typeface="NanumBarunGothic Light"/>
              </a:rPr>
              <a:t>기기를 옮기더라도 다시 정보를 가져올 수 있음</a:t>
            </a:r>
            <a:r>
              <a:rPr lang="en-US" altLang="ko-KR" dirty="0">
                <a:latin typeface="NanumBarunGothic Light"/>
              </a:rPr>
              <a:t>. </a:t>
            </a:r>
            <a:r>
              <a:rPr lang="ko-KR" altLang="en-US" dirty="0">
                <a:latin typeface="NanumBarunGothic Light"/>
              </a:rPr>
              <a:t> </a:t>
            </a:r>
            <a:endParaRPr lang="en-US" altLang="ko-KR" dirty="0">
              <a:latin typeface="NanumBarunGothic Light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하지만 보고서 작성 후 그에 필요했던 리소스들은 일정 기간이 지나면 삭제할 예정</a:t>
            </a:r>
            <a:r>
              <a:rPr lang="en-US" altLang="ko-KR" dirty="0">
                <a:latin typeface="NanumBarunGothic Light"/>
              </a:rPr>
              <a:t>. </a:t>
            </a:r>
            <a:r>
              <a:rPr lang="ko-KR" altLang="en-US" dirty="0">
                <a:latin typeface="NanumBarunGothic Light"/>
              </a:rPr>
              <a:t>데이터파트와 협업을 위해 어느정도 데이터 관련 배경지식이 필요함</a:t>
            </a:r>
            <a:r>
              <a:rPr lang="en-US" altLang="ko-KR" dirty="0">
                <a:latin typeface="NanumBarunGothic Light"/>
              </a:rPr>
              <a:t>.</a:t>
            </a:r>
          </a:p>
          <a:p>
            <a:endParaRPr lang="en-US" altLang="ko-KR" dirty="0">
              <a:latin typeface="NanumBarunGothic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설계 </a:t>
            </a:r>
            <a:endParaRPr lang="en-US" altLang="ko-KR" dirty="0">
              <a:latin typeface="NanumBarunGothic Ligh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anumBarunGothic Light"/>
              </a:rPr>
              <a:t>이 파트에 대한 학습이 부족하여 개발하는데 어려움을 겪고 있습니다</a:t>
            </a:r>
            <a:r>
              <a:rPr lang="en-US" altLang="ko-KR" dirty="0">
                <a:latin typeface="NanumBarunGothic Light"/>
              </a:rPr>
              <a:t>. </a:t>
            </a:r>
            <a:r>
              <a:rPr lang="ko-KR" altLang="en-US" dirty="0">
                <a:latin typeface="NanumBarunGothic Light"/>
              </a:rPr>
              <a:t>현재</a:t>
            </a:r>
            <a:r>
              <a:rPr lang="en-US" altLang="ko-KR" dirty="0">
                <a:latin typeface="NanumBarunGothic Light"/>
              </a:rPr>
              <a:t>,  </a:t>
            </a:r>
            <a:r>
              <a:rPr lang="ko-KR" altLang="en-US" dirty="0">
                <a:latin typeface="NanumBarunGothic Light"/>
              </a:rPr>
              <a:t>구체화를 통한 조직 틀과 회원가입 로그인 코드 작성 중입니다</a:t>
            </a:r>
            <a:r>
              <a:rPr lang="en-US" altLang="ko-KR" dirty="0">
                <a:latin typeface="NanumBarunGothic Light"/>
              </a:rPr>
              <a:t>. </a:t>
            </a:r>
          </a:p>
          <a:p>
            <a:r>
              <a:rPr lang="ko-KR" altLang="en-US" dirty="0">
                <a:latin typeface="NanumBarunGothic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1497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25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  <a:endParaRPr lang="en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909666-726F-B84C-96B1-5D98EBEE0B76}"/>
              </a:ext>
            </a:extLst>
          </p:cNvPr>
          <p:cNvSpPr txBox="1"/>
          <p:nvPr/>
        </p:nvSpPr>
        <p:spPr>
          <a:xfrm>
            <a:off x="1180800" y="1569600"/>
            <a:ext cx="933947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https://</a:t>
            </a:r>
            <a:r>
              <a:rPr lang="en-US" altLang="ko-KR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proandroiddev.com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/clean-architecture-data-flow-dependency-rule-615ffdd79e29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GitHub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https://</a:t>
            </a:r>
            <a:r>
              <a:rPr lang="en-US" altLang="ko-KR" sz="2000" dirty="0" err="1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github.com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/potados99/android-essentials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508966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DC94D-2F26-EC48-8E7F-CED362128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DCAA7-7D08-D841-A98B-997EDD05B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93FCA5-60AE-EA47-B012-350FC86B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3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BE89F2-0960-0343-9208-22EDC13D1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 상황 요약</a:t>
            </a:r>
            <a:endParaRPr lang="en-KR" dirty="0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E2CE130-A67A-6745-9FF2-7C1425E332D2}"/>
              </a:ext>
            </a:extLst>
          </p:cNvPr>
          <p:cNvGrpSpPr/>
          <p:nvPr/>
        </p:nvGrpSpPr>
        <p:grpSpPr>
          <a:xfrm>
            <a:off x="1191985" y="2505362"/>
            <a:ext cx="9808029" cy="1151931"/>
            <a:chOff x="838200" y="2728338"/>
            <a:chExt cx="10420080" cy="1151931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C74624D-81AE-BB47-A69B-481A3EB19E4C}"/>
                </a:ext>
              </a:extLst>
            </p:cNvPr>
            <p:cNvGrpSpPr/>
            <p:nvPr/>
          </p:nvGrpSpPr>
          <p:grpSpPr>
            <a:xfrm>
              <a:off x="838200" y="2728363"/>
              <a:ext cx="1653211" cy="1151906"/>
              <a:chOff x="838200" y="3051830"/>
              <a:chExt cx="1653211" cy="1151906"/>
            </a:xfrm>
          </p:grpSpPr>
          <p:sp>
            <p:nvSpPr>
              <p:cNvPr id="17" name="Round Same Side Corner Rectangle 16">
                <a:extLst>
                  <a:ext uri="{FF2B5EF4-FFF2-40B4-BE49-F238E27FC236}">
                    <a16:creationId xmlns:a16="http://schemas.microsoft.com/office/drawing/2014/main" id="{2C952140-203D-5548-B84D-60F2B63138D9}"/>
                  </a:ext>
                </a:extLst>
              </p:cNvPr>
              <p:cNvSpPr/>
              <p:nvPr/>
            </p:nvSpPr>
            <p:spPr>
              <a:xfrm rot="16200000">
                <a:off x="1088853" y="2801178"/>
                <a:ext cx="1151906" cy="1653209"/>
              </a:xfrm>
              <a:prstGeom prst="round2SameRect">
                <a:avLst/>
              </a:prstGeom>
              <a:solidFill>
                <a:srgbClr val="1B96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35A3AEE-26E9-8E4A-8E78-AE331D56561D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개념 설계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75B40DC-AA4C-CE4D-B530-AF9CDF0B4003}"/>
                </a:ext>
              </a:extLst>
            </p:cNvPr>
            <p:cNvGrpSpPr/>
            <p:nvPr/>
          </p:nvGrpSpPr>
          <p:grpSpPr>
            <a:xfrm>
              <a:off x="2591808" y="2728358"/>
              <a:ext cx="1653211" cy="1151906"/>
              <a:chOff x="838200" y="3051830"/>
              <a:chExt cx="1653211" cy="1151906"/>
            </a:xfrm>
          </p:grpSpPr>
          <p:sp>
            <p:nvSpPr>
              <p:cNvPr id="30" name="Round Same Side Corner Rectangle 29">
                <a:extLst>
                  <a:ext uri="{FF2B5EF4-FFF2-40B4-BE49-F238E27FC236}">
                    <a16:creationId xmlns:a16="http://schemas.microsoft.com/office/drawing/2014/main" id="{22CDD372-D971-7E4F-BEF4-F856C301CAA2}"/>
                  </a:ext>
                </a:extLst>
              </p:cNvPr>
              <p:cNvSpPr/>
              <p:nvPr/>
            </p:nvSpPr>
            <p:spPr>
              <a:xfrm rot="16200000">
                <a:off x="1088853" y="2801178"/>
                <a:ext cx="1151906" cy="1653209"/>
              </a:xfrm>
              <a:prstGeom prst="rect">
                <a:avLst/>
              </a:prstGeom>
              <a:solidFill>
                <a:srgbClr val="00B050">
                  <a:alpha val="8117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3FEF0A1-43EC-2C4C-B2A3-5870C642E37D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요구사항 분석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B698584E-F8F1-4F4A-8420-B06FABBD0F74}"/>
                </a:ext>
              </a:extLst>
            </p:cNvPr>
            <p:cNvGrpSpPr/>
            <p:nvPr/>
          </p:nvGrpSpPr>
          <p:grpSpPr>
            <a:xfrm>
              <a:off x="4342100" y="2728353"/>
              <a:ext cx="1653211" cy="1151906"/>
              <a:chOff x="838200" y="3051830"/>
              <a:chExt cx="1653211" cy="1151906"/>
            </a:xfrm>
          </p:grpSpPr>
          <p:sp>
            <p:nvSpPr>
              <p:cNvPr id="33" name="Round Same Side Corner Rectangle 32">
                <a:extLst>
                  <a:ext uri="{FF2B5EF4-FFF2-40B4-BE49-F238E27FC236}">
                    <a16:creationId xmlns:a16="http://schemas.microsoft.com/office/drawing/2014/main" id="{EA1B2E0B-DAD1-C043-9FAF-06B47D5C7FCC}"/>
                  </a:ext>
                </a:extLst>
              </p:cNvPr>
              <p:cNvSpPr/>
              <p:nvPr/>
            </p:nvSpPr>
            <p:spPr>
              <a:xfrm rot="16200000">
                <a:off x="1088853" y="2801178"/>
                <a:ext cx="1151906" cy="1653209"/>
              </a:xfrm>
              <a:prstGeom prst="rect">
                <a:avLst/>
              </a:prstGeom>
              <a:solidFill>
                <a:srgbClr val="00B050">
                  <a:alpha val="2902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163E477-2850-0745-AA0A-FB1B862A02FF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시스템 설계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718E0CC6-FDEE-6549-A8F5-4F3A9DC5AF9B}"/>
                </a:ext>
              </a:extLst>
            </p:cNvPr>
            <p:cNvGrpSpPr/>
            <p:nvPr/>
          </p:nvGrpSpPr>
          <p:grpSpPr>
            <a:xfrm>
              <a:off x="6092392" y="2728348"/>
              <a:ext cx="1653211" cy="1151906"/>
              <a:chOff x="838200" y="3051830"/>
              <a:chExt cx="1653211" cy="1151906"/>
            </a:xfrm>
          </p:grpSpPr>
          <p:sp>
            <p:nvSpPr>
              <p:cNvPr id="36" name="Round Same Side Corner Rectangle 35">
                <a:extLst>
                  <a:ext uri="{FF2B5EF4-FFF2-40B4-BE49-F238E27FC236}">
                    <a16:creationId xmlns:a16="http://schemas.microsoft.com/office/drawing/2014/main" id="{64D80592-A819-674D-B415-F98AE39CBF1F}"/>
                  </a:ext>
                </a:extLst>
              </p:cNvPr>
              <p:cNvSpPr/>
              <p:nvPr/>
            </p:nvSpPr>
            <p:spPr>
              <a:xfrm rot="16200000">
                <a:off x="1088853" y="2801178"/>
                <a:ext cx="1151906" cy="165320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  <a:alpha val="8117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C5B7D8D-8EE1-E247-8C33-CA934A6CFDAE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시스템 구현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5C97BC42-208E-CE4E-89F8-4A64F6FCB4A1}"/>
                </a:ext>
              </a:extLst>
            </p:cNvPr>
            <p:cNvGrpSpPr/>
            <p:nvPr/>
          </p:nvGrpSpPr>
          <p:grpSpPr>
            <a:xfrm>
              <a:off x="7846313" y="2728343"/>
              <a:ext cx="1653211" cy="1151906"/>
              <a:chOff x="838200" y="3051830"/>
              <a:chExt cx="1653211" cy="1151906"/>
            </a:xfrm>
          </p:grpSpPr>
          <p:sp>
            <p:nvSpPr>
              <p:cNvPr id="39" name="Round Same Side Corner Rectangle 38">
                <a:extLst>
                  <a:ext uri="{FF2B5EF4-FFF2-40B4-BE49-F238E27FC236}">
                    <a16:creationId xmlns:a16="http://schemas.microsoft.com/office/drawing/2014/main" id="{0B046695-A5C1-3141-87CD-9CFBCAA014A7}"/>
                  </a:ext>
                </a:extLst>
              </p:cNvPr>
              <p:cNvSpPr/>
              <p:nvPr/>
            </p:nvSpPr>
            <p:spPr>
              <a:xfrm rot="16200000">
                <a:off x="1088853" y="2801178"/>
                <a:ext cx="1151906" cy="165320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  <a:alpha val="8117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272B1C7-7962-E64D-8A4F-C42299C83B34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테스트 및 수정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9000C472-24D1-BB4B-9A8C-31AA1EF693AF}"/>
                </a:ext>
              </a:extLst>
            </p:cNvPr>
            <p:cNvGrpSpPr/>
            <p:nvPr/>
          </p:nvGrpSpPr>
          <p:grpSpPr>
            <a:xfrm>
              <a:off x="9576042" y="2728338"/>
              <a:ext cx="1682238" cy="1151906"/>
              <a:chOff x="838200" y="3051830"/>
              <a:chExt cx="1682238" cy="1151906"/>
            </a:xfrm>
          </p:grpSpPr>
          <p:sp>
            <p:nvSpPr>
              <p:cNvPr id="42" name="Round Same Side Corner Rectangle 41">
                <a:extLst>
                  <a:ext uri="{FF2B5EF4-FFF2-40B4-BE49-F238E27FC236}">
                    <a16:creationId xmlns:a16="http://schemas.microsoft.com/office/drawing/2014/main" id="{A40E90D8-E3E8-C748-A872-562EEFCF2A66}"/>
                  </a:ext>
                </a:extLst>
              </p:cNvPr>
              <p:cNvSpPr/>
              <p:nvPr/>
            </p:nvSpPr>
            <p:spPr>
              <a:xfrm rot="5400000">
                <a:off x="1117881" y="2801178"/>
                <a:ext cx="1151906" cy="1653209"/>
              </a:xfrm>
              <a:prstGeom prst="round2SameRect">
                <a:avLst/>
              </a:prstGeom>
              <a:solidFill>
                <a:schemeClr val="bg1">
                  <a:lumMod val="65000"/>
                  <a:lumOff val="35000"/>
                  <a:alpha val="8117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56D159D7-5B9B-AD4F-BD9A-8B58CABE5395}"/>
                  </a:ext>
                </a:extLst>
              </p:cNvPr>
              <p:cNvSpPr txBox="1"/>
              <p:nvPr/>
            </p:nvSpPr>
            <p:spPr>
              <a:xfrm>
                <a:off x="838200" y="3150699"/>
                <a:ext cx="1653211" cy="954158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2000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출시</a:t>
                </a:r>
                <a:endParaRPr lang="en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25049F4-F30B-3F4B-B1F2-6F2D935AE62D}"/>
              </a:ext>
            </a:extLst>
          </p:cNvPr>
          <p:cNvGrpSpPr/>
          <p:nvPr/>
        </p:nvGrpSpPr>
        <p:grpSpPr>
          <a:xfrm>
            <a:off x="1309980" y="4233053"/>
            <a:ext cx="1320114" cy="999742"/>
            <a:chOff x="1037292" y="4564309"/>
            <a:chExt cx="1320114" cy="999742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C35C1A35-2E91-A242-A99B-80D143B0A802}"/>
                </a:ext>
              </a:extLst>
            </p:cNvPr>
            <p:cNvGrpSpPr/>
            <p:nvPr/>
          </p:nvGrpSpPr>
          <p:grpSpPr>
            <a:xfrm>
              <a:off x="1037292" y="4564309"/>
              <a:ext cx="1320114" cy="369332"/>
              <a:chOff x="1037292" y="4564309"/>
              <a:chExt cx="1320114" cy="369332"/>
            </a:xfrm>
          </p:grpSpPr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E0AFFD9-B952-8649-987C-AEF1ABC1E4ED}"/>
                  </a:ext>
                </a:extLst>
              </p:cNvPr>
              <p:cNvSpPr txBox="1"/>
              <p:nvPr/>
            </p:nvSpPr>
            <p:spPr>
              <a:xfrm>
                <a:off x="1257655" y="4564309"/>
                <a:ext cx="1099751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완료</a:t>
                </a:r>
                <a:endParaRPr lang="en-US" altLang="ko-KR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FC3E7A11-7224-8249-B148-39792FBB27DE}"/>
                  </a:ext>
                </a:extLst>
              </p:cNvPr>
              <p:cNvSpPr/>
              <p:nvPr/>
            </p:nvSpPr>
            <p:spPr>
              <a:xfrm>
                <a:off x="1037292" y="4668656"/>
                <a:ext cx="160638" cy="160637"/>
              </a:xfrm>
              <a:prstGeom prst="ellipse">
                <a:avLst/>
              </a:prstGeom>
              <a:solidFill>
                <a:srgbClr val="1B96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365B515-81B3-354E-B7EA-3A3EFE63B26A}"/>
                </a:ext>
              </a:extLst>
            </p:cNvPr>
            <p:cNvGrpSpPr/>
            <p:nvPr/>
          </p:nvGrpSpPr>
          <p:grpSpPr>
            <a:xfrm>
              <a:off x="1037292" y="4879514"/>
              <a:ext cx="1320114" cy="369332"/>
              <a:chOff x="1037292" y="4564309"/>
              <a:chExt cx="1320114" cy="369332"/>
            </a:xfrm>
          </p:grpSpPr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F71F187-14F5-E74F-B694-CD04CB89A445}"/>
                  </a:ext>
                </a:extLst>
              </p:cNvPr>
              <p:cNvSpPr txBox="1"/>
              <p:nvPr/>
            </p:nvSpPr>
            <p:spPr>
              <a:xfrm>
                <a:off x="1257655" y="4564309"/>
                <a:ext cx="1099751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진행중</a:t>
                </a:r>
                <a:endParaRPr lang="en-US" altLang="ko-KR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5F541009-6F1F-7F49-8607-4E6227B93008}"/>
                  </a:ext>
                </a:extLst>
              </p:cNvPr>
              <p:cNvSpPr/>
              <p:nvPr/>
            </p:nvSpPr>
            <p:spPr>
              <a:xfrm>
                <a:off x="1037292" y="4668656"/>
                <a:ext cx="160638" cy="160637"/>
              </a:xfrm>
              <a:prstGeom prst="ellipse">
                <a:avLst/>
              </a:prstGeom>
              <a:solidFill>
                <a:srgbClr val="294E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 dirty="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64A6F58-7459-2347-BE4B-D35B3DC40079}"/>
                </a:ext>
              </a:extLst>
            </p:cNvPr>
            <p:cNvGrpSpPr/>
            <p:nvPr/>
          </p:nvGrpSpPr>
          <p:grpSpPr>
            <a:xfrm>
              <a:off x="1037292" y="5194719"/>
              <a:ext cx="1320114" cy="369332"/>
              <a:chOff x="1037292" y="4564309"/>
              <a:chExt cx="1320114" cy="369332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DDBE9A67-7689-114B-9B7F-407A6BED9273}"/>
                  </a:ext>
                </a:extLst>
              </p:cNvPr>
              <p:cNvSpPr txBox="1"/>
              <p:nvPr/>
            </p:nvSpPr>
            <p:spPr>
              <a:xfrm>
                <a:off x="1257655" y="4564309"/>
                <a:ext cx="1099751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latin typeface="NanumBarunGothic" panose="020B0603020101020101" pitchFamily="34" charset="-127"/>
                    <a:ea typeface="NanumBarunGothic" panose="020B0603020101020101" pitchFamily="34" charset="-127"/>
                  </a:rPr>
                  <a:t>미완료</a:t>
                </a:r>
                <a:endParaRPr lang="en-US" altLang="ko-KR" dirty="0">
                  <a:latin typeface="NanumBarunGothic" panose="020B0603020101020101" pitchFamily="34" charset="-127"/>
                  <a:ea typeface="NanumBarunGothic" panose="020B0603020101020101" pitchFamily="34" charset="-127"/>
                </a:endParaRP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F2912FC9-18B0-944B-9D17-176E8E672D06}"/>
                  </a:ext>
                </a:extLst>
              </p:cNvPr>
              <p:cNvSpPr/>
              <p:nvPr/>
            </p:nvSpPr>
            <p:spPr>
              <a:xfrm>
                <a:off x="1037292" y="4668656"/>
                <a:ext cx="160638" cy="160637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0968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DC94D-2F26-EC48-8E7F-CED362128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DCAA7-7D08-D841-A98B-997EDD05B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/>
              <a:t>캡스톤 디자인</a:t>
            </a:r>
            <a:r>
              <a:rPr lang="en-US" altLang="ko-KR" dirty="0"/>
              <a:t>: 6</a:t>
            </a:r>
            <a:r>
              <a:rPr lang="ko-KR" altLang="en-US" dirty="0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93FCA5-60AE-EA47-B012-350FC86B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4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BE89F2-0960-0343-9208-22EDC13D1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파트 별 진행상황</a:t>
            </a:r>
            <a:endParaRPr lang="en-KR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5522C98-EAF9-834C-91DF-6BE39A564D99}"/>
              </a:ext>
            </a:extLst>
          </p:cNvPr>
          <p:cNvGrpSpPr/>
          <p:nvPr/>
        </p:nvGrpSpPr>
        <p:grpSpPr>
          <a:xfrm>
            <a:off x="1257071" y="1792164"/>
            <a:ext cx="9677858" cy="3741991"/>
            <a:chOff x="1111841" y="1770648"/>
            <a:chExt cx="9677858" cy="374199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F0B20A6-D2B4-DC4F-B454-2EBE6BC30436}"/>
                </a:ext>
              </a:extLst>
            </p:cNvPr>
            <p:cNvGrpSpPr/>
            <p:nvPr/>
          </p:nvGrpSpPr>
          <p:grpSpPr>
            <a:xfrm>
              <a:off x="3151419" y="1770648"/>
              <a:ext cx="7638279" cy="700667"/>
              <a:chOff x="838200" y="2728348"/>
              <a:chExt cx="8661412" cy="700667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0C74624D-81AE-BB47-A69B-481A3EB19E4C}"/>
                  </a:ext>
                </a:extLst>
              </p:cNvPr>
              <p:cNvGrpSpPr/>
              <p:nvPr/>
            </p:nvGrpSpPr>
            <p:grpSpPr>
              <a:xfrm>
                <a:off x="838200" y="272836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17" name="Round Same Side Corner Rectangle 16">
                  <a:extLst>
                    <a:ext uri="{FF2B5EF4-FFF2-40B4-BE49-F238E27FC236}">
                      <a16:creationId xmlns:a16="http://schemas.microsoft.com/office/drawing/2014/main" id="{2C952140-203D-5548-B84D-60F2B63138D9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ound2SameRect">
                  <a:avLst/>
                </a:prstGeom>
                <a:solidFill>
                  <a:srgbClr val="1B964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835A3AEE-26E9-8E4A-8E78-AE331D56561D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아키텍처 적용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B75B40DC-AA4C-CE4D-B530-AF9CDF0B4003}"/>
                  </a:ext>
                </a:extLst>
              </p:cNvPr>
              <p:cNvGrpSpPr/>
              <p:nvPr/>
            </p:nvGrpSpPr>
            <p:grpSpPr>
              <a:xfrm>
                <a:off x="2591808" y="272835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30" name="Round Same Side Corner Rectangle 29">
                  <a:extLst>
                    <a:ext uri="{FF2B5EF4-FFF2-40B4-BE49-F238E27FC236}">
                      <a16:creationId xmlns:a16="http://schemas.microsoft.com/office/drawing/2014/main" id="{22CDD372-D971-7E4F-BEF4-F856C301CAA2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00B050">
                    <a:alpha val="8117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D3FEF0A1-43EC-2C4C-B2A3-5870C642E37D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라이브러리 작성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B698584E-F8F1-4F4A-8420-B06FABBD0F74}"/>
                  </a:ext>
                </a:extLst>
              </p:cNvPr>
              <p:cNvGrpSpPr/>
              <p:nvPr/>
            </p:nvGrpSpPr>
            <p:grpSpPr>
              <a:xfrm>
                <a:off x="4342100" y="272835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33" name="Round Same Side Corner Rectangle 32">
                  <a:extLst>
                    <a:ext uri="{FF2B5EF4-FFF2-40B4-BE49-F238E27FC236}">
                      <a16:creationId xmlns:a16="http://schemas.microsoft.com/office/drawing/2014/main" id="{EA1B2E0B-DAD1-C043-9FAF-06B47D5C7FCC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00B050">
                    <a:alpha val="2902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163E477-2850-0745-AA0A-FB1B862A02FF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도메인 설계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718E0CC6-FDEE-6549-A8F5-4F3A9DC5AF9B}"/>
                  </a:ext>
                </a:extLst>
              </p:cNvPr>
              <p:cNvGrpSpPr/>
              <p:nvPr/>
            </p:nvGrpSpPr>
            <p:grpSpPr>
              <a:xfrm>
                <a:off x="6092392" y="272834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36" name="Round Same Side Corner Rectangle 35">
                  <a:extLst>
                    <a:ext uri="{FF2B5EF4-FFF2-40B4-BE49-F238E27FC236}">
                      <a16:creationId xmlns:a16="http://schemas.microsoft.com/office/drawing/2014/main" id="{64D80592-A819-674D-B415-F98AE39CBF1F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1C5B7D8D-8EE1-E247-8C33-CA934A6CFDAE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개발 및 테스트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9000C472-24D1-BB4B-9A8C-31AA1EF693AF}"/>
                  </a:ext>
                </a:extLst>
              </p:cNvPr>
              <p:cNvGrpSpPr/>
              <p:nvPr/>
            </p:nvGrpSpPr>
            <p:grpSpPr>
              <a:xfrm>
                <a:off x="7817373" y="2728348"/>
                <a:ext cx="1682239" cy="700652"/>
                <a:chOff x="-920469" y="3051846"/>
                <a:chExt cx="1682239" cy="1151906"/>
              </a:xfrm>
            </p:grpSpPr>
            <p:sp>
              <p:nvSpPr>
                <p:cNvPr id="42" name="Round Same Side Corner Rectangle 41">
                  <a:extLst>
                    <a:ext uri="{FF2B5EF4-FFF2-40B4-BE49-F238E27FC236}">
                      <a16:creationId xmlns:a16="http://schemas.microsoft.com/office/drawing/2014/main" id="{A40E90D8-E3E8-C748-A872-562EEFCF2A66}"/>
                    </a:ext>
                  </a:extLst>
                </p:cNvPr>
                <p:cNvSpPr/>
                <p:nvPr/>
              </p:nvSpPr>
              <p:spPr>
                <a:xfrm rot="5400000">
                  <a:off x="-640787" y="2801194"/>
                  <a:ext cx="1151906" cy="1653209"/>
                </a:xfrm>
                <a:prstGeom prst="round2Same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56D159D7-5B9B-AD4F-BD9A-8B58CABE5395}"/>
                    </a:ext>
                  </a:extLst>
                </p:cNvPr>
                <p:cNvSpPr txBox="1"/>
                <p:nvPr/>
              </p:nvSpPr>
              <p:spPr>
                <a:xfrm>
                  <a:off x="-920469" y="3150716"/>
                  <a:ext cx="1653212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개선 사항 반영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5ABAED9-1D78-2C4F-A661-EFEA7E43F963}"/>
                </a:ext>
              </a:extLst>
            </p:cNvPr>
            <p:cNvSpPr txBox="1"/>
            <p:nvPr/>
          </p:nvSpPr>
          <p:spPr>
            <a:xfrm>
              <a:off x="1111841" y="1920927"/>
              <a:ext cx="15247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모바일 앱</a:t>
              </a:r>
              <a:r>
                <a:rPr lang="en-US" altLang="ko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:</a:t>
              </a:r>
              <a:endParaRPr lang="ko-KR" altLang="en-US" sz="20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8EC56685-7BC1-304A-9A19-5B7891F1B3CC}"/>
                </a:ext>
              </a:extLst>
            </p:cNvPr>
            <p:cNvGrpSpPr/>
            <p:nvPr/>
          </p:nvGrpSpPr>
          <p:grpSpPr>
            <a:xfrm>
              <a:off x="3151420" y="3818014"/>
              <a:ext cx="7638279" cy="700667"/>
              <a:chOff x="838200" y="2728348"/>
              <a:chExt cx="8661412" cy="700667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664F87FC-AC99-B14C-B43C-41343A7EB77E}"/>
                  </a:ext>
                </a:extLst>
              </p:cNvPr>
              <p:cNvGrpSpPr/>
              <p:nvPr/>
            </p:nvGrpSpPr>
            <p:grpSpPr>
              <a:xfrm>
                <a:off x="838200" y="272836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71" name="Round Same Side Corner Rectangle 70">
                  <a:extLst>
                    <a:ext uri="{FF2B5EF4-FFF2-40B4-BE49-F238E27FC236}">
                      <a16:creationId xmlns:a16="http://schemas.microsoft.com/office/drawing/2014/main" id="{57EBEACD-B84B-7249-9903-83EF85518981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ound2SameRect">
                  <a:avLst/>
                </a:prstGeom>
                <a:solidFill>
                  <a:srgbClr val="1B964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D69D5C49-3AFA-324A-B5F7-B2EE596DC14F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센서 설계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4B901C95-BCD2-254F-8B68-15FA2A1ADF3D}"/>
                  </a:ext>
                </a:extLst>
              </p:cNvPr>
              <p:cNvGrpSpPr/>
              <p:nvPr/>
            </p:nvGrpSpPr>
            <p:grpSpPr>
              <a:xfrm>
                <a:off x="2591808" y="272835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69" name="Round Same Side Corner Rectangle 29">
                  <a:extLst>
                    <a:ext uri="{FF2B5EF4-FFF2-40B4-BE49-F238E27FC236}">
                      <a16:creationId xmlns:a16="http://schemas.microsoft.com/office/drawing/2014/main" id="{043934EF-18AA-6448-A931-8AD85EBC9427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294E3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EA94766E-B30D-D745-B0F9-69760C577B08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센서 제작 및 회로 설계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CB02540B-73BA-4A42-9577-A665D7F8923F}"/>
                  </a:ext>
                </a:extLst>
              </p:cNvPr>
              <p:cNvGrpSpPr/>
              <p:nvPr/>
            </p:nvGrpSpPr>
            <p:grpSpPr>
              <a:xfrm>
                <a:off x="4342100" y="272835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67" name="Round Same Side Corner Rectangle 32">
                  <a:extLst>
                    <a:ext uri="{FF2B5EF4-FFF2-40B4-BE49-F238E27FC236}">
                      <a16:creationId xmlns:a16="http://schemas.microsoft.com/office/drawing/2014/main" id="{F3510D93-ACC5-CC49-84B1-3725E31EA70B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4F4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2CC943F2-7B61-B04E-8EA8-7A3F9B9E07D2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회로 구현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D1ADE8C7-6813-134F-9504-DF5F725460DC}"/>
                  </a:ext>
                </a:extLst>
              </p:cNvPr>
              <p:cNvGrpSpPr/>
              <p:nvPr/>
            </p:nvGrpSpPr>
            <p:grpSpPr>
              <a:xfrm>
                <a:off x="6092392" y="272834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65" name="Round Same Side Corner Rectangle 35">
                  <a:extLst>
                    <a:ext uri="{FF2B5EF4-FFF2-40B4-BE49-F238E27FC236}">
                      <a16:creationId xmlns:a16="http://schemas.microsoft.com/office/drawing/2014/main" id="{56AA0D12-10B7-614A-AD01-DD9D9761E501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CE97ECC7-887B-FD45-9002-718929C10B5B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개발 및 테스트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935CC09A-DB4D-954D-BB63-D8943A002AE7}"/>
                  </a:ext>
                </a:extLst>
              </p:cNvPr>
              <p:cNvGrpSpPr/>
              <p:nvPr/>
            </p:nvGrpSpPr>
            <p:grpSpPr>
              <a:xfrm>
                <a:off x="7817373" y="2728348"/>
                <a:ext cx="1682239" cy="700652"/>
                <a:chOff x="-920469" y="3051846"/>
                <a:chExt cx="1682239" cy="1151906"/>
              </a:xfrm>
            </p:grpSpPr>
            <p:sp>
              <p:nvSpPr>
                <p:cNvPr id="63" name="Round Same Side Corner Rectangle 62">
                  <a:extLst>
                    <a:ext uri="{FF2B5EF4-FFF2-40B4-BE49-F238E27FC236}">
                      <a16:creationId xmlns:a16="http://schemas.microsoft.com/office/drawing/2014/main" id="{8DBB4358-E2BA-F045-B7C8-5648424AF991}"/>
                    </a:ext>
                  </a:extLst>
                </p:cNvPr>
                <p:cNvSpPr/>
                <p:nvPr/>
              </p:nvSpPr>
              <p:spPr>
                <a:xfrm rot="5400000">
                  <a:off x="-640787" y="2801194"/>
                  <a:ext cx="1151906" cy="1653209"/>
                </a:xfrm>
                <a:prstGeom prst="round2Same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685C8BC2-FEB8-F34F-A51A-37325BCC8D76}"/>
                    </a:ext>
                  </a:extLst>
                </p:cNvPr>
                <p:cNvSpPr txBox="1"/>
                <p:nvPr/>
              </p:nvSpPr>
              <p:spPr>
                <a:xfrm>
                  <a:off x="-920469" y="3150716"/>
                  <a:ext cx="1653212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개선 사항 반영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ED5E9A5-84AB-094F-9A46-0746F17D29E5}"/>
                </a:ext>
              </a:extLst>
            </p:cNvPr>
            <p:cNvSpPr txBox="1"/>
            <p:nvPr/>
          </p:nvSpPr>
          <p:spPr>
            <a:xfrm>
              <a:off x="1111842" y="3968293"/>
              <a:ext cx="15247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센서 모듈</a:t>
              </a:r>
              <a:r>
                <a:rPr lang="en-US" altLang="ko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:</a:t>
              </a:r>
              <a:endParaRPr lang="ko-KR" altLang="en-US" sz="20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21B27688-D766-824C-BF12-848F8568EAA0}"/>
                </a:ext>
              </a:extLst>
            </p:cNvPr>
            <p:cNvGrpSpPr/>
            <p:nvPr/>
          </p:nvGrpSpPr>
          <p:grpSpPr>
            <a:xfrm>
              <a:off x="3151420" y="4811972"/>
              <a:ext cx="7638279" cy="700667"/>
              <a:chOff x="838200" y="2728348"/>
              <a:chExt cx="8661412" cy="700667"/>
            </a:xfrm>
          </p:grpSpPr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AEC1C591-34D6-7246-8770-CB3D24AB4E27}"/>
                  </a:ext>
                </a:extLst>
              </p:cNvPr>
              <p:cNvGrpSpPr/>
              <p:nvPr/>
            </p:nvGrpSpPr>
            <p:grpSpPr>
              <a:xfrm>
                <a:off x="838200" y="272836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89" name="Round Same Side Corner Rectangle 88">
                  <a:extLst>
                    <a:ext uri="{FF2B5EF4-FFF2-40B4-BE49-F238E27FC236}">
                      <a16:creationId xmlns:a16="http://schemas.microsoft.com/office/drawing/2014/main" id="{FDBBD122-5526-5F46-AA9B-D0D26481603F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ound2SameRect">
                  <a:avLst/>
                </a:prstGeom>
                <a:solidFill>
                  <a:srgbClr val="1B964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EE290808-8283-2B4B-93E4-D3B4DCFBF356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서버 구축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CFFAC5B-29B3-C54C-B5A7-AA5FCFCA68FC}"/>
                  </a:ext>
                </a:extLst>
              </p:cNvPr>
              <p:cNvGrpSpPr/>
              <p:nvPr/>
            </p:nvGrpSpPr>
            <p:grpSpPr>
              <a:xfrm>
                <a:off x="2591808" y="272835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87" name="Round Same Side Corner Rectangle 29">
                  <a:extLst>
                    <a:ext uri="{FF2B5EF4-FFF2-40B4-BE49-F238E27FC236}">
                      <a16:creationId xmlns:a16="http://schemas.microsoft.com/office/drawing/2014/main" id="{2AD45C8E-2111-8B47-8530-4AA0EF17BFB3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294E3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E169E90E-795A-1348-A95A-AC04DF76C3D7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기능 구체화 및 설계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E263FB55-77E3-214F-A723-F5410BCDB72F}"/>
                  </a:ext>
                </a:extLst>
              </p:cNvPr>
              <p:cNvGrpSpPr/>
              <p:nvPr/>
            </p:nvGrpSpPr>
            <p:grpSpPr>
              <a:xfrm>
                <a:off x="4342100" y="272835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85" name="Round Same Side Corner Rectangle 32">
                  <a:extLst>
                    <a:ext uri="{FF2B5EF4-FFF2-40B4-BE49-F238E27FC236}">
                      <a16:creationId xmlns:a16="http://schemas.microsoft.com/office/drawing/2014/main" id="{AB5D3023-716F-5549-81C9-D4148A66C84D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4E4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A5A42927-BBE3-844C-8C38-8217871D5F8A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다른 기기와 연동</a:t>
                  </a:r>
                  <a:r>
                    <a:rPr lang="en-US" altLang="ko-KR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,</a:t>
                  </a:r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 피드백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9D2ABAB2-6761-9841-8650-831E8529BDE8}"/>
                  </a:ext>
                </a:extLst>
              </p:cNvPr>
              <p:cNvGrpSpPr/>
              <p:nvPr/>
            </p:nvGrpSpPr>
            <p:grpSpPr>
              <a:xfrm>
                <a:off x="6092392" y="272834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83" name="Round Same Side Corner Rectangle 35">
                  <a:extLst>
                    <a:ext uri="{FF2B5EF4-FFF2-40B4-BE49-F238E27FC236}">
                      <a16:creationId xmlns:a16="http://schemas.microsoft.com/office/drawing/2014/main" id="{20B97B76-43A8-A64A-A009-AFAE256A047F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1B4D47EA-23D8-F14C-B217-F307F4A2DBA7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개발 및 테스트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E705FBC9-F54A-D84F-873E-8D696D0EC572}"/>
                  </a:ext>
                </a:extLst>
              </p:cNvPr>
              <p:cNvGrpSpPr/>
              <p:nvPr/>
            </p:nvGrpSpPr>
            <p:grpSpPr>
              <a:xfrm>
                <a:off x="7817373" y="2728348"/>
                <a:ext cx="1682239" cy="700652"/>
                <a:chOff x="-920469" y="3051846"/>
                <a:chExt cx="1682239" cy="1151906"/>
              </a:xfrm>
            </p:grpSpPr>
            <p:sp>
              <p:nvSpPr>
                <p:cNvPr id="81" name="Round Same Side Corner Rectangle 80">
                  <a:extLst>
                    <a:ext uri="{FF2B5EF4-FFF2-40B4-BE49-F238E27FC236}">
                      <a16:creationId xmlns:a16="http://schemas.microsoft.com/office/drawing/2014/main" id="{0E3A14A2-F5AD-ED46-AF67-1E12372989E2}"/>
                    </a:ext>
                  </a:extLst>
                </p:cNvPr>
                <p:cNvSpPr/>
                <p:nvPr/>
              </p:nvSpPr>
              <p:spPr>
                <a:xfrm rot="5400000">
                  <a:off x="-640787" y="2801194"/>
                  <a:ext cx="1151906" cy="1653209"/>
                </a:xfrm>
                <a:prstGeom prst="round2Same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C82B4358-37C8-3346-A602-C8A83F5260DA}"/>
                    </a:ext>
                  </a:extLst>
                </p:cNvPr>
                <p:cNvSpPr txBox="1"/>
                <p:nvPr/>
              </p:nvSpPr>
              <p:spPr>
                <a:xfrm>
                  <a:off x="-920469" y="3150716"/>
                  <a:ext cx="1653212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개선 사항 반영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D685971-27F1-4D4E-9E0C-30C2A467E68A}"/>
                </a:ext>
              </a:extLst>
            </p:cNvPr>
            <p:cNvSpPr txBox="1"/>
            <p:nvPr/>
          </p:nvSpPr>
          <p:spPr>
            <a:xfrm>
              <a:off x="1111842" y="4962251"/>
              <a:ext cx="14462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API </a:t>
              </a:r>
              <a:r>
                <a:rPr lang="ko-KR" altLang="en-US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서버</a:t>
              </a:r>
              <a:r>
                <a:rPr lang="en-US" altLang="ko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:</a:t>
              </a:r>
              <a:endParaRPr lang="ko-KR" altLang="en-US" sz="20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8491D11-0FC4-9943-A61C-5360123D1510}"/>
                </a:ext>
              </a:extLst>
            </p:cNvPr>
            <p:cNvGrpSpPr/>
            <p:nvPr/>
          </p:nvGrpSpPr>
          <p:grpSpPr>
            <a:xfrm>
              <a:off x="3151420" y="2796518"/>
              <a:ext cx="7638279" cy="700667"/>
              <a:chOff x="838200" y="2728348"/>
              <a:chExt cx="8661412" cy="700667"/>
            </a:xfrm>
          </p:grpSpPr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C3BF33C2-B32A-F84F-983C-21B994C37B29}"/>
                  </a:ext>
                </a:extLst>
              </p:cNvPr>
              <p:cNvGrpSpPr/>
              <p:nvPr/>
            </p:nvGrpSpPr>
            <p:grpSpPr>
              <a:xfrm>
                <a:off x="838200" y="272836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104" name="Round Same Side Corner Rectangle 103">
                  <a:extLst>
                    <a:ext uri="{FF2B5EF4-FFF2-40B4-BE49-F238E27FC236}">
                      <a16:creationId xmlns:a16="http://schemas.microsoft.com/office/drawing/2014/main" id="{709D3F32-9CC8-524D-BE8D-E6C0F7095F6E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ound2SameRect">
                  <a:avLst/>
                </a:prstGeom>
                <a:solidFill>
                  <a:srgbClr val="1B964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176A6EB8-FAB7-A845-953C-F0A73BBE3929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데이터 수집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C9B85EBB-9C47-3446-95B6-A4FCAC1D5765}"/>
                  </a:ext>
                </a:extLst>
              </p:cNvPr>
              <p:cNvGrpSpPr/>
              <p:nvPr/>
            </p:nvGrpSpPr>
            <p:grpSpPr>
              <a:xfrm>
                <a:off x="2591808" y="272835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102" name="Round Same Side Corner Rectangle 29">
                  <a:extLst>
                    <a:ext uri="{FF2B5EF4-FFF2-40B4-BE49-F238E27FC236}">
                      <a16:creationId xmlns:a16="http://schemas.microsoft.com/office/drawing/2014/main" id="{CEE89819-B866-5649-96BF-084DC5FC90E8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274B30">
                    <a:alpha val="8117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20F74208-3182-2C41-9E1C-6DDCEFFB0B1F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데이터 분석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A60DAA87-0534-3842-BBD3-1BADBAF3F364}"/>
                  </a:ext>
                </a:extLst>
              </p:cNvPr>
              <p:cNvGrpSpPr/>
              <p:nvPr/>
            </p:nvGrpSpPr>
            <p:grpSpPr>
              <a:xfrm>
                <a:off x="4342100" y="2728353"/>
                <a:ext cx="1653211" cy="700652"/>
                <a:chOff x="838200" y="3051830"/>
                <a:chExt cx="1653211" cy="1151906"/>
              </a:xfrm>
            </p:grpSpPr>
            <p:sp>
              <p:nvSpPr>
                <p:cNvPr id="100" name="Round Same Side Corner Rectangle 32">
                  <a:extLst>
                    <a:ext uri="{FF2B5EF4-FFF2-40B4-BE49-F238E27FC236}">
                      <a16:creationId xmlns:a16="http://schemas.microsoft.com/office/drawing/2014/main" id="{E1BC00CC-C0DD-7F44-9C57-09284D156E20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rgbClr val="4F4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3985CD49-4F7B-4E4A-AFAC-D5E52BF43D44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분석기법 설계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555D188-4E0E-8F4A-8642-3D73DD90BAA5}"/>
                  </a:ext>
                </a:extLst>
              </p:cNvPr>
              <p:cNvGrpSpPr/>
              <p:nvPr/>
            </p:nvGrpSpPr>
            <p:grpSpPr>
              <a:xfrm>
                <a:off x="6092392" y="2728348"/>
                <a:ext cx="1653211" cy="700652"/>
                <a:chOff x="838200" y="3051830"/>
                <a:chExt cx="1653211" cy="1151906"/>
              </a:xfrm>
            </p:grpSpPr>
            <p:sp>
              <p:nvSpPr>
                <p:cNvPr id="98" name="Round Same Side Corner Rectangle 35">
                  <a:extLst>
                    <a:ext uri="{FF2B5EF4-FFF2-40B4-BE49-F238E27FC236}">
                      <a16:creationId xmlns:a16="http://schemas.microsoft.com/office/drawing/2014/main" id="{48863804-54EA-9B4A-BA8A-62887EF00415}"/>
                    </a:ext>
                  </a:extLst>
                </p:cNvPr>
                <p:cNvSpPr/>
                <p:nvPr/>
              </p:nvSpPr>
              <p:spPr>
                <a:xfrm rot="16200000">
                  <a:off x="1088853" y="2801178"/>
                  <a:ext cx="1151906" cy="1653209"/>
                </a:xfrm>
                <a:prstGeom prst="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8DA962CD-2CB5-5744-A5E6-A52F6339D64A}"/>
                    </a:ext>
                  </a:extLst>
                </p:cNvPr>
                <p:cNvSpPr txBox="1"/>
                <p:nvPr/>
              </p:nvSpPr>
              <p:spPr>
                <a:xfrm>
                  <a:off x="838200" y="3150699"/>
                  <a:ext cx="1653211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개발 및 테스트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D14711A5-12CB-894A-966F-B1E659881450}"/>
                  </a:ext>
                </a:extLst>
              </p:cNvPr>
              <p:cNvGrpSpPr/>
              <p:nvPr/>
            </p:nvGrpSpPr>
            <p:grpSpPr>
              <a:xfrm>
                <a:off x="7817373" y="2728348"/>
                <a:ext cx="1682239" cy="700652"/>
                <a:chOff x="-920469" y="3051846"/>
                <a:chExt cx="1682239" cy="1151906"/>
              </a:xfrm>
            </p:grpSpPr>
            <p:sp>
              <p:nvSpPr>
                <p:cNvPr id="96" name="Round Same Side Corner Rectangle 95">
                  <a:extLst>
                    <a:ext uri="{FF2B5EF4-FFF2-40B4-BE49-F238E27FC236}">
                      <a16:creationId xmlns:a16="http://schemas.microsoft.com/office/drawing/2014/main" id="{5F589AE8-5ED2-4E41-8A3B-4174BA878C55}"/>
                    </a:ext>
                  </a:extLst>
                </p:cNvPr>
                <p:cNvSpPr/>
                <p:nvPr/>
              </p:nvSpPr>
              <p:spPr>
                <a:xfrm rot="5400000">
                  <a:off x="-640787" y="2801194"/>
                  <a:ext cx="1151906" cy="1653209"/>
                </a:xfrm>
                <a:prstGeom prst="round2SameRect">
                  <a:avLst/>
                </a:prstGeom>
                <a:solidFill>
                  <a:schemeClr val="bg1">
                    <a:lumMod val="65000"/>
                    <a:lumOff val="35000"/>
                    <a:alpha val="81176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KR" sz="1600" dirty="0"/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EA5DA4A3-4457-5D42-8746-3494BDA27C3C}"/>
                    </a:ext>
                  </a:extLst>
                </p:cNvPr>
                <p:cNvSpPr txBox="1"/>
                <p:nvPr/>
              </p:nvSpPr>
              <p:spPr>
                <a:xfrm>
                  <a:off x="-920469" y="3150716"/>
                  <a:ext cx="1653212" cy="95415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pPr algn="ctr"/>
                  <a:r>
                    <a:rPr lang="ko-KR" altLang="en-US" dirty="0">
                      <a:latin typeface="NanumBarunGothic" panose="020B0603020101020101" pitchFamily="34" charset="-127"/>
                      <a:ea typeface="NanumBarunGothic" panose="020B0603020101020101" pitchFamily="34" charset="-127"/>
                    </a:rPr>
                    <a:t>개선 사항 반영</a:t>
                  </a:r>
                  <a:endParaRPr lang="en-KR" dirty="0">
                    <a:latin typeface="NanumBarunGothic" panose="020B0603020101020101" pitchFamily="34" charset="-127"/>
                    <a:ea typeface="NanumBarunGothic" panose="020B0603020101020101" pitchFamily="34" charset="-127"/>
                  </a:endParaRPr>
                </a:p>
              </p:txBody>
            </p:sp>
          </p:grpSp>
        </p:grp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7A8499C1-287A-D444-B31A-56FF24E57488}"/>
                </a:ext>
              </a:extLst>
            </p:cNvPr>
            <p:cNvSpPr txBox="1"/>
            <p:nvPr/>
          </p:nvSpPr>
          <p:spPr>
            <a:xfrm>
              <a:off x="1111842" y="2946797"/>
              <a:ext cx="19832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데이터 분석기</a:t>
              </a:r>
              <a:r>
                <a:rPr lang="en-US" altLang="ko-KR" sz="20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:</a:t>
              </a:r>
              <a:endParaRPr lang="ko-KR" altLang="en-US" sz="20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147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A7D416-4230-5847-B7EC-B7C6721EE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7649A-C74A-374A-8BD7-9AF0EF975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CBA7F5-8E39-0C46-85C8-EE97BDBB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5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4A2A6C-C9B1-0648-B897-2B507B24B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비즈니스 룰</a:t>
            </a:r>
            <a:endParaRPr lang="en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C8B69-8157-9748-B80D-41B0CA0D5C54}"/>
              </a:ext>
            </a:extLst>
          </p:cNvPr>
          <p:cNvSpPr txBox="1"/>
          <p:nvPr/>
        </p:nvSpPr>
        <p:spPr>
          <a:xfrm>
            <a:off x="1426265" y="1842858"/>
            <a:ext cx="933947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복수개 센서 모듈 연결 정책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각 모듈을 따로 관리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연결 기기 인증 정책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최초 연결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시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pin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등 인증절차 없음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재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연결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시에는 최초 연결한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기기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바로 연결 가능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리셋을 거쳐 다른 기기와 연결 가능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데이터 관리 정책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회원관리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/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 데이터 백업 및 동기화 시스템 적용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.</a:t>
            </a:r>
          </a:p>
          <a:p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8599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A7D416-4230-5847-B7EC-B7C6721EE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7649A-C74A-374A-8BD7-9AF0EF975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CBA7F5-8E39-0C46-85C8-EE97BDBB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6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4A2A6C-C9B1-0648-B897-2B507B24B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비즈니스 룰</a:t>
            </a:r>
            <a:r>
              <a:rPr lang="en-US" altLang="ko-KR" dirty="0"/>
              <a:t>(2)</a:t>
            </a:r>
            <a:endParaRPr lang="en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C8B69-8157-9748-B80D-41B0CA0D5C54}"/>
              </a:ext>
            </a:extLst>
          </p:cNvPr>
          <p:cNvSpPr txBox="1"/>
          <p:nvPr/>
        </p:nvSpPr>
        <p:spPr>
          <a:xfrm>
            <a:off x="1426265" y="1842858"/>
            <a:ext cx="933947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수집하는 사용자 데이터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이메일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비밀번호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나이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성별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신장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사용자 데이터 중 압력 데이터 분석에 사용되는 요소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나이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성별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신장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8526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A7D416-4230-5847-B7EC-B7C6721EE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7649A-C74A-374A-8BD7-9AF0EF975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CBA7F5-8E39-0C46-85C8-EE97BDBB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7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4A2A6C-C9B1-0648-B897-2B507B24B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비즈니스 룰</a:t>
            </a:r>
            <a:r>
              <a:rPr lang="en-US" altLang="ko-KR" dirty="0"/>
              <a:t>(3)</a:t>
            </a:r>
            <a:endParaRPr lang="en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C8B69-8157-9748-B80D-41B0CA0D5C54}"/>
              </a:ext>
            </a:extLst>
          </p:cNvPr>
          <p:cNvSpPr txBox="1"/>
          <p:nvPr/>
        </p:nvSpPr>
        <p:spPr>
          <a:xfrm>
            <a:off x="1426265" y="1842858"/>
            <a:ext cx="93394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데이터 처리 주체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로컬에서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raw 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데이터로부터 실시간으로 특징점 추출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서버 리소스를 사용해 특징점으로부터 유의미한 통찰 도출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3687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8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데이터 흐름 </a:t>
            </a:r>
            <a:endParaRPr lang="en-KR" dirty="0"/>
          </a:p>
        </p:txBody>
      </p:sp>
      <p:pic>
        <p:nvPicPr>
          <p:cNvPr id="9" name="Picture 8" descr="A close up of a black background&#10;&#10;Description automatically generated">
            <a:extLst>
              <a:ext uri="{FF2B5EF4-FFF2-40B4-BE49-F238E27FC236}">
                <a16:creationId xmlns:a16="http://schemas.microsoft.com/office/drawing/2014/main" id="{277CAFD6-6B99-7C45-893B-C385171607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3845" y="2302014"/>
            <a:ext cx="11664309" cy="225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607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27F58-8B75-A54D-BFF5-76BB0F96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2020년 4월 4일 - 3주차 주간 보고</a:t>
            </a:r>
            <a:endParaRPr lang="en-K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4A372-FFF7-624B-8A52-06893A345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캡스톤 디자인</a:t>
            </a:r>
            <a:r>
              <a:rPr lang="en-US" altLang="ko-KR"/>
              <a:t>: 6</a:t>
            </a:r>
            <a:r>
              <a:rPr lang="ko-KR" altLang="en-US"/>
              <a:t>조 왕밤빵밤빵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2DDD-0201-C040-A5EE-1DB74C37C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1AEF0-2F8E-FC4B-B928-C3C6F3D543B0}" type="slidenum">
              <a:rPr lang="en-KR" smtClean="0"/>
              <a:t>9</a:t>
            </a:fld>
            <a:endParaRPr lang="en-K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F44B17-FE66-EF4B-A651-780D7099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설계</a:t>
            </a:r>
            <a:r>
              <a:rPr lang="en-US" altLang="ko-KR" dirty="0"/>
              <a:t>:</a:t>
            </a:r>
            <a:r>
              <a:rPr lang="ko-KR" altLang="en-US" dirty="0"/>
              <a:t> 데이터 흐름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endParaRPr lang="en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4608C6-CEB9-8043-8984-B2EB15B4B621}"/>
              </a:ext>
            </a:extLst>
          </p:cNvPr>
          <p:cNvSpPr txBox="1"/>
          <p:nvPr/>
        </p:nvSpPr>
        <p:spPr>
          <a:xfrm>
            <a:off x="1426265" y="1843950"/>
            <a:ext cx="933947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센서 모듈 출력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모바일 애플리케이션 입력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1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바이트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HEX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패킷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4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비트는 센서 인덱스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,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4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비트는 센서 값에 할당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모바일 애플리케이션 입력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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저수준 데이터 분석 엔진 입력</a:t>
            </a:r>
            <a:endParaRPr lang="en-US" altLang="ko-KR" sz="2000" dirty="0">
              <a:latin typeface="NanumBarunGothic Light" panose="020B0603020101020101" pitchFamily="34" charset="-127"/>
              <a:ea typeface="NanumBarunGothic Light" panose="020B0603020101020101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Field 4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개를 가지는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POJO(Plain Old Java Object)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발 구분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Boolean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타임스탬프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Long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센서 인덱스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Short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센서 데이터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:</a:t>
            </a:r>
            <a:r>
              <a:rPr lang="ko-KR" altLang="en-US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BarunGothic Light" panose="020B0603020101020101" pitchFamily="34" charset="-127"/>
                <a:ea typeface="NanumBarunGothic Light" panose="020B0603020101020101" pitchFamily="34" charset="-127"/>
                <a:sym typeface="Wingdings" pitchFamily="2" charset="2"/>
              </a:rPr>
              <a:t>Short</a:t>
            </a:r>
          </a:p>
        </p:txBody>
      </p:sp>
    </p:spTree>
    <p:extLst>
      <p:ext uri="{BB962C8B-B14F-4D97-AF65-F5344CB8AC3E}">
        <p14:creationId xmlns:p14="http://schemas.microsoft.com/office/powerpoint/2010/main" val="24523529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1692</TotalTime>
  <Words>1489</Words>
  <Application>Microsoft Macintosh PowerPoint</Application>
  <PresentationFormat>Widescreen</PresentationFormat>
  <Paragraphs>275</Paragraphs>
  <Slides>25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NanumBarunGothic</vt:lpstr>
      <vt:lpstr>NanumBarunGothic Light</vt:lpstr>
      <vt:lpstr>Calibri</vt:lpstr>
      <vt:lpstr>Office Theme</vt:lpstr>
      <vt:lpstr>주간 보고</vt:lpstr>
      <vt:lpstr>프로젝트 요약</vt:lpstr>
      <vt:lpstr>진행 상황 요약</vt:lpstr>
      <vt:lpstr>파트 별 진행상황</vt:lpstr>
      <vt:lpstr>상세 설계: 비즈니스 룰</vt:lpstr>
      <vt:lpstr>상세 설계: 비즈니스 룰(2)</vt:lpstr>
      <vt:lpstr>상세 설계: 비즈니스 룰(3)</vt:lpstr>
      <vt:lpstr>상세 설계: 데이터 흐름 </vt:lpstr>
      <vt:lpstr>상세 설계: 데이터 흐름(2) </vt:lpstr>
      <vt:lpstr>상세 설계: 데이터 흐름(3) </vt:lpstr>
      <vt:lpstr>상세 설계: 데이터 흐름(4) </vt:lpstr>
      <vt:lpstr>상세 설계: 모바일 애플리케이션</vt:lpstr>
      <vt:lpstr>상세 설계: 모바일 애플리케이션(2)</vt:lpstr>
      <vt:lpstr>상세 설계: 모바일 애플리케이션(3)</vt:lpstr>
      <vt:lpstr>상세 설계: 모바일 애플리케이션(4)</vt:lpstr>
      <vt:lpstr>상세 설계: 모바일 애플리케이션(5)</vt:lpstr>
      <vt:lpstr>상세 설계: 모바일 애플리케이션(6)</vt:lpstr>
      <vt:lpstr>상세 설계: 모바일 애플리케이션(7)</vt:lpstr>
      <vt:lpstr>상세 설계: 모바일 애플리케이션(8)</vt:lpstr>
      <vt:lpstr>상세 설계: 모바일 애플리케이션(9)</vt:lpstr>
      <vt:lpstr>상세 설계: 데이터 분석기</vt:lpstr>
      <vt:lpstr>상세 설계: 센서 모듈</vt:lpstr>
      <vt:lpstr>상세 설계: API 서버</vt:lpstr>
      <vt:lpstr>상세 설계: API 서버(2)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송병준</dc:creator>
  <cp:lastModifiedBy>송병준</cp:lastModifiedBy>
  <cp:revision>193</cp:revision>
  <dcterms:created xsi:type="dcterms:W3CDTF">2020-04-01T14:38:31Z</dcterms:created>
  <dcterms:modified xsi:type="dcterms:W3CDTF">2020-04-04T05:20:35Z</dcterms:modified>
</cp:coreProperties>
</file>

<file path=docProps/thumbnail.jpeg>
</file>